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Masters/slideMaster1.xml" ContentType="application/vnd.openxmlformats-officedocument.presentationml.slideMaster+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7.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7" r:id="rId3"/>
    <p:sldId id="285" r:id="rId4"/>
    <p:sldId id="286" r:id="rId5"/>
    <p:sldId id="263" r:id="rId6"/>
    <p:sldId id="277" r:id="rId7"/>
    <p:sldId id="258" r:id="rId8"/>
    <p:sldId id="262" r:id="rId9"/>
    <p:sldId id="266" r:id="rId10"/>
    <p:sldId id="294" r:id="rId11"/>
    <p:sldId id="296" r:id="rId12"/>
    <p:sldId id="297" r:id="rId13"/>
    <p:sldId id="298" r:id="rId14"/>
    <p:sldId id="287" r:id="rId15"/>
    <p:sldId id="272" r:id="rId16"/>
    <p:sldId id="290" r:id="rId17"/>
    <p:sldId id="295" r:id="rId18"/>
    <p:sldId id="299" r:id="rId19"/>
    <p:sldId id="300" r:id="rId20"/>
    <p:sldId id="301" r:id="rId21"/>
    <p:sldId id="288" r:id="rId22"/>
    <p:sldId id="303" r:id="rId23"/>
    <p:sldId id="302" r:id="rId24"/>
    <p:sldId id="261" r:id="rId25"/>
    <p:sldId id="304" r:id="rId26"/>
    <p:sldId id="305" r:id="rId27"/>
    <p:sldId id="306" r:id="rId28"/>
    <p:sldId id="307" r:id="rId29"/>
    <p:sldId id="308" r:id="rId30"/>
    <p:sldId id="311" r:id="rId31"/>
    <p:sldId id="309" r:id="rId32"/>
    <p:sldId id="310" r:id="rId33"/>
    <p:sldId id="289" r:id="rId3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40"/>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180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49163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600487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4016296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364731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526619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4146820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255459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758836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385559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942467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788352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238706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3468999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446755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9657484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2859421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4256682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2894653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2267641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2536902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8841412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285981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2464420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624529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620135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635759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696457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620588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colab.research.google.com/drive/1f8uuvjG2k1zTLrY2WHW6PLXrP1ABEg-Z?usp=sharin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colab.research.google.com/drive/1oE7Td27J1HIRZzy515M9JXAcZ3ZkaIoN?usp=sharing"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hyperlink" Target="https://colab.research.google.com/drive/1sVlfjb8yGWMuyszJSjpBmlTDTpE06-Yl?usp=sharing" TargetMode="Externa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5891645" y="795934"/>
            <a:ext cx="8738755" cy="2965576"/>
          </a:xfrm>
          <a:prstGeom prst="rect">
            <a:avLst/>
          </a:prstGeom>
          <a:noFill/>
          <a:ln/>
        </p:spPr>
        <p:txBody>
          <a:bodyPr wrap="square" rtlCol="0" anchor="t"/>
          <a:lstStyle/>
          <a:p>
            <a:pPr>
              <a:lnSpc>
                <a:spcPts val="7609"/>
              </a:lnSpc>
            </a:pPr>
            <a:r>
              <a:rPr lang="en-IN" sz="3600" b="1" dirty="0">
                <a:solidFill>
                  <a:schemeClr val="bg2"/>
                </a:solidFill>
                <a:effectLst/>
                <a:latin typeface="Congenial Black" panose="020F0502020204030204" pitchFamily="2" charset="0"/>
                <a:ea typeface="Aptos" panose="020B0004020202020204" pitchFamily="34" charset="0"/>
                <a:cs typeface="Times New Roman" panose="02020603050405020304" pitchFamily="18" charset="0"/>
              </a:rPr>
              <a:t>The Globalizing K-Pop Project: Sentiment Analysis of Global Fandoms on Social Media</a:t>
            </a:r>
            <a:endParaRPr lang="en-IN" sz="3600" dirty="0">
              <a:solidFill>
                <a:schemeClr val="bg2"/>
              </a:solidFill>
              <a:effectLst/>
              <a:latin typeface="Congenial Black" panose="020F0502020204030204" pitchFamily="2" charset="0"/>
              <a:ea typeface="Aptos" panose="020B0004020202020204" pitchFamily="34" charset="0"/>
              <a:cs typeface="Times New Roman" panose="02020603050405020304" pitchFamily="18" charset="0"/>
            </a:endParaRPr>
          </a:p>
          <a:p>
            <a:pPr marL="0" indent="0">
              <a:lnSpc>
                <a:spcPts val="7609"/>
              </a:lnSpc>
              <a:buNone/>
            </a:pPr>
            <a:endParaRPr lang="en-US" sz="6087" dirty="0"/>
          </a:p>
        </p:txBody>
      </p:sp>
      <p:sp>
        <p:nvSpPr>
          <p:cNvPr id="6" name="Text 2"/>
          <p:cNvSpPr/>
          <p:nvPr/>
        </p:nvSpPr>
        <p:spPr>
          <a:xfrm>
            <a:off x="6270546" y="4114800"/>
            <a:ext cx="7575709" cy="2047009"/>
          </a:xfrm>
          <a:prstGeom prst="rect">
            <a:avLst/>
          </a:prstGeom>
          <a:noFill/>
          <a:ln/>
        </p:spPr>
        <p:txBody>
          <a:bodyPr wrap="square" rtlCol="0" anchor="t"/>
          <a:lstStyle/>
          <a:p>
            <a:pPr marL="0" indent="0">
              <a:lnSpc>
                <a:spcPts val="2823"/>
              </a:lnSpc>
              <a:buNone/>
            </a:pPr>
            <a:r>
              <a:rPr lang="en-US" sz="1764" dirty="0">
                <a:solidFill>
                  <a:srgbClr val="DCD7E5"/>
                </a:solidFill>
                <a:latin typeface="Heebo" pitchFamily="34" charset="0"/>
                <a:ea typeface="Heebo" pitchFamily="34" charset="-122"/>
                <a:cs typeface="Heebo" pitchFamily="34" charset="-120"/>
              </a:rPr>
              <a:t>This research delves into the world of global K-Pop fandoms, seeking to understand the sentiment expressed by fans on social media platforms. By analyzing online discussions, we aim to identify the emotions, opinions, and support networks within these communities, shedding light on the cultural impact of K-Pop and its role in fostering global interconnectedness.</a:t>
            </a:r>
          </a:p>
          <a:p>
            <a:pPr marL="0" indent="0">
              <a:lnSpc>
                <a:spcPts val="2823"/>
              </a:lnSpc>
              <a:buNone/>
            </a:pPr>
            <a:endParaRPr lang="en-US" sz="1764" dirty="0">
              <a:solidFill>
                <a:srgbClr val="DCD7E5"/>
              </a:solidFill>
              <a:latin typeface="Heebo" pitchFamily="34" charset="0"/>
              <a:ea typeface="Heebo" pitchFamily="34" charset="-122"/>
              <a:cs typeface="Heebo" pitchFamily="34" charset="-120"/>
            </a:endParaRPr>
          </a:p>
          <a:p>
            <a:pPr marL="0" indent="0">
              <a:lnSpc>
                <a:spcPts val="2823"/>
              </a:lnSpc>
              <a:buNone/>
            </a:pPr>
            <a:r>
              <a:rPr lang="en-US" sz="1764" b="1" dirty="0">
                <a:solidFill>
                  <a:srgbClr val="DCD7E5"/>
                </a:solidFill>
                <a:latin typeface="Heebo" pitchFamily="34" charset="0"/>
                <a:ea typeface="Heebo" pitchFamily="34" charset="-122"/>
                <a:cs typeface="Heebo" pitchFamily="34" charset="-120"/>
              </a:rPr>
              <a:t>Prepared by:</a:t>
            </a:r>
          </a:p>
          <a:p>
            <a:pPr marL="0" indent="0">
              <a:lnSpc>
                <a:spcPts val="2823"/>
              </a:lnSpc>
              <a:buNone/>
            </a:pPr>
            <a:r>
              <a:rPr lang="en-US" sz="1764" dirty="0">
                <a:solidFill>
                  <a:srgbClr val="DCD7E5"/>
                </a:solidFill>
                <a:latin typeface="Heebo" pitchFamily="34" charset="0"/>
                <a:ea typeface="Heebo" pitchFamily="34" charset="-122"/>
                <a:cs typeface="Heebo" pitchFamily="34" charset="-120"/>
              </a:rPr>
              <a:t>Aditi, Gunpreet, Krish</a:t>
            </a:r>
          </a:p>
        </p:txBody>
      </p:sp>
      <p:sp>
        <p:nvSpPr>
          <p:cNvPr id="9" name="Text 4"/>
          <p:cNvSpPr/>
          <p:nvPr/>
        </p:nvSpPr>
        <p:spPr>
          <a:xfrm>
            <a:off x="6740962" y="7041713"/>
            <a:ext cx="959287" cy="391954"/>
          </a:xfrm>
          <a:prstGeom prst="rect">
            <a:avLst/>
          </a:prstGeom>
          <a:noFill/>
          <a:ln/>
        </p:spPr>
        <p:txBody>
          <a:bodyPr wrap="none" rtlCol="0" anchor="t"/>
          <a:lstStyle/>
          <a:p>
            <a:pPr marL="0" indent="0" algn="l">
              <a:lnSpc>
                <a:spcPts val="3088"/>
              </a:lnSpc>
              <a:buNone/>
            </a:pPr>
            <a:endParaRPr lang="en-US" sz="220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2570" y="0"/>
            <a:ext cx="14630400" cy="8229600"/>
          </a:xfrm>
          <a:prstGeom prst="rect">
            <a:avLst/>
          </a:prstGeom>
        </p:spPr>
      </p:pic>
      <p:sp>
        <p:nvSpPr>
          <p:cNvPr id="3" name="Shape 0"/>
          <p:cNvSpPr/>
          <p:nvPr/>
        </p:nvSpPr>
        <p:spPr>
          <a:xfrm>
            <a:off x="72152" y="212256"/>
            <a:ext cx="14630400" cy="8229600"/>
          </a:xfrm>
          <a:prstGeom prst="rect">
            <a:avLst/>
          </a:prstGeom>
          <a:solidFill>
            <a:srgbClr val="0D0A2C">
              <a:alpha val="75000"/>
            </a:srgbClr>
          </a:solidFill>
          <a:ln/>
        </p:spPr>
        <p:txBody>
          <a:bodyPr/>
          <a:lstStyle/>
          <a:p>
            <a:pPr>
              <a:lnSpc>
                <a:spcPct val="107000"/>
              </a:lnSpc>
              <a:spcAft>
                <a:spcPts val="800"/>
              </a:spcAft>
            </a:pPr>
            <a:r>
              <a:rPr lang="en-IN" sz="1200" dirty="0">
                <a:solidFill>
                  <a:srgbClr val="0B769F"/>
                </a:solidFill>
                <a:effectLst/>
                <a:latin typeface="Times New Roman" panose="02020603050405020304" pitchFamily="18" charset="0"/>
                <a:ea typeface="Times New Roman" panose="02020603050405020304" pitchFamily="18" charset="0"/>
                <a:cs typeface="Times New Roman" panose="02020603050405020304" pitchFamily="18" charset="0"/>
              </a:rPr>
              <a:t>Case 1: When Topics = 5:</a:t>
            </a:r>
            <a:endParaRPr lang="en-IN" sz="1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6" name="TextBox 5">
            <a:extLst>
              <a:ext uri="{FF2B5EF4-FFF2-40B4-BE49-F238E27FC236}">
                <a16:creationId xmlns:a16="http://schemas.microsoft.com/office/drawing/2014/main" id="{DF6BBD58-6111-28E3-4512-E653BB929F30}"/>
              </a:ext>
            </a:extLst>
          </p:cNvPr>
          <p:cNvSpPr txBox="1"/>
          <p:nvPr/>
        </p:nvSpPr>
        <p:spPr>
          <a:xfrm>
            <a:off x="473568" y="638875"/>
            <a:ext cx="6806805" cy="7598811"/>
          </a:xfrm>
          <a:prstGeom prst="rect">
            <a:avLst/>
          </a:prstGeom>
          <a:noFill/>
        </p:spPr>
        <p:txBody>
          <a:bodyPr wrap="square" rtlCol="0">
            <a:spAutoFit/>
          </a:bodyPr>
          <a:lstStyle/>
          <a:p>
            <a:pPr>
              <a:lnSpc>
                <a:spcPct val="107000"/>
              </a:lnSpc>
              <a:spcAft>
                <a:spcPts val="800"/>
              </a:spcAft>
            </a:pPr>
            <a:endParaRPr lang="en-IN" sz="1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1600" b="1" dirty="0">
                <a:solidFill>
                  <a:schemeClr val="bg1"/>
                </a:solidFill>
                <a:latin typeface="Times New Roman" panose="02020603050405020304" pitchFamily="18" charset="0"/>
                <a:cs typeface="Times New Roman" panose="02020603050405020304" pitchFamily="18" charset="0"/>
              </a:rPr>
              <a:t>Topic 1</a:t>
            </a:r>
            <a:r>
              <a:rPr lang="en-IN" sz="1600" b="1" dirty="0">
                <a:solidFill>
                  <a:schemeClr val="accent1">
                    <a:lumMod val="40000"/>
                    <a:lumOff val="60000"/>
                  </a:schemeClr>
                </a:solidFill>
                <a:latin typeface="Times New Roman" panose="02020603050405020304" pitchFamily="18" charset="0"/>
                <a:cs typeface="Times New Roman" panose="02020603050405020304" pitchFamily="18" charset="0"/>
              </a:rPr>
              <a:t>: Insight and Social Interactions</a:t>
            </a:r>
          </a:p>
          <a:p>
            <a:pPr>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Main terms:</a:t>
            </a:r>
            <a:r>
              <a:rPr lang="en-IN" sz="1600" dirty="0">
                <a:solidFill>
                  <a:schemeClr val="bg1"/>
                </a:solidFill>
                <a:latin typeface="Times New Roman" panose="02020603050405020304" pitchFamily="18" charset="0"/>
                <a:cs typeface="Times New Roman" panose="02020603050405020304" pitchFamily="18" charset="0"/>
              </a:rPr>
              <a:t> insight, </a:t>
            </a:r>
            <a:r>
              <a:rPr lang="en-IN" sz="1600" dirty="0" err="1">
                <a:solidFill>
                  <a:schemeClr val="bg1"/>
                </a:solidFill>
                <a:latin typeface="Times New Roman" panose="02020603050405020304" pitchFamily="18" charset="0"/>
                <a:cs typeface="Times New Roman" panose="02020603050405020304" pitchFamily="18" charset="0"/>
              </a:rPr>
              <a:t>hybe</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lfb</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wts</a:t>
            </a:r>
            <a:r>
              <a:rPr lang="en-IN" sz="1600" dirty="0">
                <a:solidFill>
                  <a:schemeClr val="bg1"/>
                </a:solidFill>
                <a:latin typeface="Times New Roman" panose="02020603050405020304" pitchFamily="18" charset="0"/>
                <a:cs typeface="Times New Roman" panose="02020603050405020304" pitchFamily="18" charset="0"/>
              </a:rPr>
              <a:t>, stan, </a:t>
            </a:r>
            <a:r>
              <a:rPr lang="en-IN" sz="1600" dirty="0" err="1">
                <a:solidFill>
                  <a:schemeClr val="bg1"/>
                </a:solidFill>
                <a:latin typeface="Times New Roman" panose="02020603050405020304" pitchFamily="18" charset="0"/>
                <a:cs typeface="Times New Roman" panose="02020603050405020304" pitchFamily="18" charset="0"/>
              </a:rPr>
              <a:t>im</a:t>
            </a:r>
            <a:r>
              <a:rPr lang="en-IN" sz="1600" dirty="0">
                <a:solidFill>
                  <a:schemeClr val="bg1"/>
                </a:solidFill>
                <a:latin typeface="Times New Roman" panose="02020603050405020304" pitchFamily="18" charset="0"/>
                <a:cs typeface="Times New Roman" panose="02020603050405020304" pitchFamily="18" charset="0"/>
              </a:rPr>
              <a:t>, will, </a:t>
            </a:r>
            <a:r>
              <a:rPr lang="en-IN" sz="1600" dirty="0" err="1">
                <a:solidFill>
                  <a:schemeClr val="bg1"/>
                </a:solidFill>
                <a:latin typeface="Times New Roman" panose="02020603050405020304" pitchFamily="18" charset="0"/>
                <a:cs typeface="Times New Roman" panose="02020603050405020304" pitchFamily="18" charset="0"/>
              </a:rPr>
              <a:t>ph</a:t>
            </a:r>
            <a:r>
              <a:rPr lang="en-IN" sz="1600" dirty="0">
                <a:solidFill>
                  <a:schemeClr val="bg1"/>
                </a:solidFill>
                <a:latin typeface="Times New Roman" panose="02020603050405020304" pitchFamily="18" charset="0"/>
                <a:cs typeface="Times New Roman" panose="02020603050405020304" pitchFamily="18" charset="0"/>
              </a:rPr>
              <a:t>, rt, hi</a:t>
            </a:r>
          </a:p>
          <a:p>
            <a:pPr>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Types of Support:</a:t>
            </a:r>
            <a:endParaRPr lang="en-IN" sz="1600" dirty="0">
              <a:solidFill>
                <a:schemeClr val="bg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Informational Support:</a:t>
            </a:r>
            <a:r>
              <a:rPr lang="en-IN" sz="1600" dirty="0">
                <a:solidFill>
                  <a:schemeClr val="bg1"/>
                </a:solidFill>
                <a:latin typeface="Times New Roman" panose="02020603050405020304" pitchFamily="18" charset="0"/>
                <a:cs typeface="Times New Roman" panose="02020603050405020304" pitchFamily="18" charset="0"/>
              </a:rPr>
              <a:t> 'insight', '</a:t>
            </a:r>
            <a:r>
              <a:rPr lang="en-IN" sz="1600" dirty="0" err="1">
                <a:solidFill>
                  <a:schemeClr val="bg1"/>
                </a:solidFill>
                <a:latin typeface="Times New Roman" panose="02020603050405020304" pitchFamily="18" charset="0"/>
                <a:cs typeface="Times New Roman" panose="02020603050405020304" pitchFamily="18" charset="0"/>
              </a:rPr>
              <a:t>hybe</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lfb</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wts</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ph</a:t>
            </a:r>
            <a:r>
              <a:rPr lang="en-IN" sz="1600" dirty="0">
                <a:solidFill>
                  <a:schemeClr val="bg1"/>
                </a:solidFill>
                <a:latin typeface="Times New Roman" panose="02020603050405020304" pitchFamily="18" charset="0"/>
                <a:cs typeface="Times New Roman" panose="02020603050405020304" pitchFamily="18" charset="0"/>
              </a:rPr>
              <a:t>' (sharing knowledge, insights, and information about trading and promotions).</a:t>
            </a:r>
          </a:p>
          <a:p>
            <a:pPr marL="742950" lvl="1" indent="-285750">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Emotional Support:</a:t>
            </a:r>
            <a:r>
              <a:rPr lang="en-IN" sz="1600" dirty="0">
                <a:solidFill>
                  <a:schemeClr val="bg1"/>
                </a:solidFill>
                <a:latin typeface="Times New Roman" panose="02020603050405020304" pitchFamily="18" charset="0"/>
                <a:cs typeface="Times New Roman" panose="02020603050405020304" pitchFamily="18" charset="0"/>
              </a:rPr>
              <a:t> 'stan', '</a:t>
            </a:r>
            <a:r>
              <a:rPr lang="en-IN" sz="1600" dirty="0" err="1">
                <a:solidFill>
                  <a:schemeClr val="bg1"/>
                </a:solidFill>
                <a:latin typeface="Times New Roman" panose="02020603050405020304" pitchFamily="18" charset="0"/>
                <a:cs typeface="Times New Roman" panose="02020603050405020304" pitchFamily="18" charset="0"/>
              </a:rPr>
              <a:t>im</a:t>
            </a:r>
            <a:r>
              <a:rPr lang="en-IN" sz="1600" dirty="0">
                <a:solidFill>
                  <a:schemeClr val="bg1"/>
                </a:solidFill>
                <a:latin typeface="Times New Roman" panose="02020603050405020304" pitchFamily="18" charset="0"/>
                <a:cs typeface="Times New Roman" panose="02020603050405020304" pitchFamily="18" charset="0"/>
              </a:rPr>
              <a:t>', 'will', 'hi' (expressing emotions and personal experiences).</a:t>
            </a:r>
          </a:p>
          <a:p>
            <a:pPr marL="742950" lvl="1" indent="-285750">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Appraisal Support:</a:t>
            </a:r>
            <a:r>
              <a:rPr lang="en-IN" sz="1600" dirty="0">
                <a:solidFill>
                  <a:schemeClr val="bg1"/>
                </a:solidFill>
                <a:latin typeface="Times New Roman" panose="02020603050405020304" pitchFamily="18" charset="0"/>
                <a:cs typeface="Times New Roman" panose="02020603050405020304" pitchFamily="18" charset="0"/>
              </a:rPr>
              <a:t> 'rt' (evaluating and discussing situations or experiences).</a:t>
            </a:r>
          </a:p>
          <a:p>
            <a:pPr marL="742950" lvl="1" indent="-285750">
              <a:buFont typeface="Arial" panose="020B0604020202020204" pitchFamily="34" charset="0"/>
              <a:buChar char="•"/>
            </a:pPr>
            <a:endParaRPr lang="en-IN" sz="1600" dirty="0">
              <a:solidFill>
                <a:schemeClr val="bg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IN" sz="1600" dirty="0">
              <a:solidFill>
                <a:schemeClr val="bg1"/>
              </a:solidFill>
              <a:latin typeface="Times New Roman" panose="02020603050405020304" pitchFamily="18" charset="0"/>
              <a:cs typeface="Times New Roman" panose="02020603050405020304" pitchFamily="18" charset="0"/>
            </a:endParaRPr>
          </a:p>
          <a:p>
            <a:r>
              <a:rPr lang="en-IN" sz="1600" b="1" dirty="0">
                <a:solidFill>
                  <a:schemeClr val="bg1"/>
                </a:solidFill>
                <a:latin typeface="Times New Roman" panose="02020603050405020304" pitchFamily="18" charset="0"/>
                <a:cs typeface="Times New Roman" panose="02020603050405020304" pitchFamily="18" charset="0"/>
              </a:rPr>
              <a:t>Topic 2: </a:t>
            </a:r>
            <a:r>
              <a:rPr lang="en-IN" sz="1600" b="1" dirty="0">
                <a:solidFill>
                  <a:schemeClr val="accent1">
                    <a:lumMod val="40000"/>
                    <a:lumOff val="60000"/>
                  </a:schemeClr>
                </a:solidFill>
                <a:latin typeface="Times New Roman" panose="02020603050405020304" pitchFamily="18" charset="0"/>
                <a:cs typeface="Times New Roman" panose="02020603050405020304" pitchFamily="18" charset="0"/>
              </a:rPr>
              <a:t>General Discussions and Chart Performance</a:t>
            </a:r>
          </a:p>
          <a:p>
            <a:pPr>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Main terms:</a:t>
            </a:r>
            <a:r>
              <a:rPr lang="en-IN" sz="1600" dirty="0">
                <a:solidFill>
                  <a:schemeClr val="bg1"/>
                </a:solidFill>
                <a:latin typeface="Times New Roman" panose="02020603050405020304" pitchFamily="18" charset="0"/>
                <a:cs typeface="Times New Roman" panose="02020603050405020304" pitchFamily="18" charset="0"/>
              </a:rPr>
              <a:t> just, </a:t>
            </a:r>
            <a:r>
              <a:rPr lang="en-IN" sz="1600" dirty="0" err="1">
                <a:solidFill>
                  <a:schemeClr val="bg1"/>
                </a:solidFill>
                <a:latin typeface="Times New Roman" panose="02020603050405020304" pitchFamily="18" charset="0"/>
                <a:cs typeface="Times New Roman" panose="02020603050405020304" pitchFamily="18" charset="0"/>
              </a:rPr>
              <a:t>peop</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hybe</a:t>
            </a:r>
            <a:r>
              <a:rPr lang="en-IN" sz="1600" dirty="0">
                <a:solidFill>
                  <a:schemeClr val="bg1"/>
                </a:solidFill>
                <a:latin typeface="Times New Roman" panose="02020603050405020304" pitchFamily="18" charset="0"/>
                <a:cs typeface="Times New Roman" panose="02020603050405020304" pitchFamily="18" charset="0"/>
              </a:rPr>
              <a:t>, peak, melon, like, new, already, pc, week</a:t>
            </a:r>
          </a:p>
          <a:p>
            <a:pPr>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Types of Support:</a:t>
            </a:r>
            <a:endParaRPr lang="en-IN" sz="1600" dirty="0">
              <a:solidFill>
                <a:schemeClr val="bg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Informational Support:</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hybe</a:t>
            </a:r>
            <a:r>
              <a:rPr lang="en-IN" sz="1600" dirty="0">
                <a:solidFill>
                  <a:schemeClr val="bg1"/>
                </a:solidFill>
                <a:latin typeface="Times New Roman" panose="02020603050405020304" pitchFamily="18" charset="0"/>
                <a:cs typeface="Times New Roman" panose="02020603050405020304" pitchFamily="18" charset="0"/>
              </a:rPr>
              <a:t>', 'peak', 'melon', 'new', 'pc', 'week' (sharing knowledge and updates about chart performances).</a:t>
            </a:r>
          </a:p>
          <a:p>
            <a:pPr marL="742950" lvl="1" indent="-285750">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Emotional Support:</a:t>
            </a:r>
            <a:r>
              <a:rPr lang="en-IN" sz="1600" dirty="0">
                <a:solidFill>
                  <a:schemeClr val="bg1"/>
                </a:solidFill>
                <a:latin typeface="Times New Roman" panose="02020603050405020304" pitchFamily="18" charset="0"/>
                <a:cs typeface="Times New Roman" panose="02020603050405020304" pitchFamily="18" charset="0"/>
              </a:rPr>
              <a:t> 'just', '</a:t>
            </a:r>
            <a:r>
              <a:rPr lang="en-IN" sz="1600" dirty="0" err="1">
                <a:solidFill>
                  <a:schemeClr val="bg1"/>
                </a:solidFill>
                <a:latin typeface="Times New Roman" panose="02020603050405020304" pitchFamily="18" charset="0"/>
                <a:cs typeface="Times New Roman" panose="02020603050405020304" pitchFamily="18" charset="0"/>
              </a:rPr>
              <a:t>peop</a:t>
            </a:r>
            <a:r>
              <a:rPr lang="en-IN" sz="1600" dirty="0">
                <a:solidFill>
                  <a:schemeClr val="bg1"/>
                </a:solidFill>
                <a:latin typeface="Times New Roman" panose="02020603050405020304" pitchFamily="18" charset="0"/>
                <a:cs typeface="Times New Roman" panose="02020603050405020304" pitchFamily="18" charset="0"/>
              </a:rPr>
              <a:t>', 'like', 'already' (expressing opinions and personal experiences).</a:t>
            </a:r>
          </a:p>
          <a:p>
            <a:pPr marL="742950" lvl="1" indent="-285750">
              <a:buFont typeface="Arial" panose="020B0604020202020204" pitchFamily="34" charset="0"/>
              <a:buChar char="•"/>
            </a:pPr>
            <a:endParaRPr lang="en-IN" sz="1600" dirty="0">
              <a:solidFill>
                <a:schemeClr val="bg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IN" sz="1600" dirty="0">
              <a:solidFill>
                <a:schemeClr val="bg1"/>
              </a:solidFill>
              <a:latin typeface="Times New Roman" panose="02020603050405020304" pitchFamily="18" charset="0"/>
              <a:cs typeface="Times New Roman" panose="02020603050405020304" pitchFamily="18" charset="0"/>
            </a:endParaRPr>
          </a:p>
          <a:p>
            <a:r>
              <a:rPr lang="en-IN" sz="1600" b="1" dirty="0">
                <a:solidFill>
                  <a:schemeClr val="bg1"/>
                </a:solidFill>
                <a:latin typeface="Times New Roman" panose="02020603050405020304" pitchFamily="18" charset="0"/>
                <a:cs typeface="Times New Roman" panose="02020603050405020304" pitchFamily="18" charset="0"/>
              </a:rPr>
              <a:t>Topic 3</a:t>
            </a:r>
            <a:r>
              <a:rPr lang="en-IN" sz="1600" b="1" dirty="0">
                <a:solidFill>
                  <a:schemeClr val="accent1">
                    <a:lumMod val="40000"/>
                    <a:lumOff val="60000"/>
                  </a:schemeClr>
                </a:solidFill>
                <a:latin typeface="Times New Roman" panose="02020603050405020304" pitchFamily="18" charset="0"/>
                <a:cs typeface="Times New Roman" panose="02020603050405020304" pitchFamily="18" charset="0"/>
              </a:rPr>
              <a:t>: Trading and Promotional Activities</a:t>
            </a:r>
          </a:p>
          <a:p>
            <a:pPr>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Main terms:</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hybe</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wts</a:t>
            </a:r>
            <a:r>
              <a:rPr lang="en-IN" sz="1600" dirty="0">
                <a:solidFill>
                  <a:schemeClr val="bg1"/>
                </a:solidFill>
                <a:latin typeface="Times New Roman" panose="02020603050405020304" pitchFamily="18" charset="0"/>
                <a:cs typeface="Times New Roman" panose="02020603050405020304" pitchFamily="18" charset="0"/>
              </a:rPr>
              <a:t>, good, like, </a:t>
            </a:r>
            <a:r>
              <a:rPr lang="en-IN" sz="1600" dirty="0" err="1">
                <a:solidFill>
                  <a:schemeClr val="bg1"/>
                </a:solidFill>
                <a:latin typeface="Times New Roman" panose="02020603050405020304" pitchFamily="18" charset="0"/>
                <a:cs typeface="Times New Roman" panose="02020603050405020304" pitchFamily="18" charset="0"/>
              </a:rPr>
              <a:t>lfb</a:t>
            </a:r>
            <a:r>
              <a:rPr lang="en-IN" sz="1600" dirty="0">
                <a:solidFill>
                  <a:schemeClr val="bg1"/>
                </a:solidFill>
                <a:latin typeface="Times New Roman" panose="02020603050405020304" pitchFamily="18" charset="0"/>
                <a:cs typeface="Times New Roman" panose="02020603050405020304" pitchFamily="18" charset="0"/>
              </a:rPr>
              <a:t>, photo, </a:t>
            </a:r>
            <a:r>
              <a:rPr lang="en-IN" sz="1600" dirty="0" err="1">
                <a:solidFill>
                  <a:schemeClr val="bg1"/>
                </a:solidFill>
                <a:latin typeface="Times New Roman" panose="02020603050405020304" pitchFamily="18" charset="0"/>
                <a:cs typeface="Times New Roman" panose="02020603050405020304" pitchFamily="18" charset="0"/>
              </a:rPr>
              <a:t>korea</a:t>
            </a:r>
            <a:r>
              <a:rPr lang="en-IN" sz="1600" dirty="0">
                <a:solidFill>
                  <a:schemeClr val="bg1"/>
                </a:solidFill>
                <a:latin typeface="Times New Roman" panose="02020603050405020304" pitchFamily="18" charset="0"/>
                <a:cs typeface="Times New Roman" panose="02020603050405020304" pitchFamily="18" charset="0"/>
              </a:rPr>
              <a:t>, issue, </a:t>
            </a:r>
            <a:r>
              <a:rPr lang="en-IN" sz="1600" dirty="0" err="1">
                <a:solidFill>
                  <a:schemeClr val="bg1"/>
                </a:solidFill>
                <a:latin typeface="Times New Roman" panose="02020603050405020304" pitchFamily="18" charset="0"/>
                <a:cs typeface="Times New Roman" panose="02020603050405020304" pitchFamily="18" charset="0"/>
              </a:rPr>
              <a:t>ph</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yun</a:t>
            </a:r>
            <a:endParaRPr lang="en-IN" sz="1600"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Types of Support:</a:t>
            </a:r>
            <a:endParaRPr lang="en-IN" sz="1600" dirty="0">
              <a:solidFill>
                <a:schemeClr val="bg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Instrumental Support:</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wts</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lfb</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ph</a:t>
            </a:r>
            <a:r>
              <a:rPr lang="en-IN" sz="1600" dirty="0">
                <a:solidFill>
                  <a:schemeClr val="bg1"/>
                </a:solidFill>
                <a:latin typeface="Times New Roman" panose="02020603050405020304" pitchFamily="18" charset="0"/>
                <a:cs typeface="Times New Roman" panose="02020603050405020304" pitchFamily="18" charset="0"/>
              </a:rPr>
              <a:t>' (facilitating transactions and logistics).</a:t>
            </a:r>
          </a:p>
          <a:p>
            <a:pPr marL="742950" lvl="1" indent="-285750">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Informational Support:</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hybe</a:t>
            </a:r>
            <a:r>
              <a:rPr lang="en-IN" sz="1600" dirty="0">
                <a:solidFill>
                  <a:schemeClr val="bg1"/>
                </a:solidFill>
                <a:latin typeface="Times New Roman" panose="02020603050405020304" pitchFamily="18" charset="0"/>
                <a:cs typeface="Times New Roman" panose="02020603050405020304" pitchFamily="18" charset="0"/>
              </a:rPr>
              <a:t>', 'photo', '</a:t>
            </a:r>
            <a:r>
              <a:rPr lang="en-IN" sz="1600" dirty="0" err="1">
                <a:solidFill>
                  <a:schemeClr val="bg1"/>
                </a:solidFill>
                <a:latin typeface="Times New Roman" panose="02020603050405020304" pitchFamily="18" charset="0"/>
                <a:cs typeface="Times New Roman" panose="02020603050405020304" pitchFamily="18" charset="0"/>
              </a:rPr>
              <a:t>korea</a:t>
            </a:r>
            <a:r>
              <a:rPr lang="en-IN" sz="1600" dirty="0">
                <a:solidFill>
                  <a:schemeClr val="bg1"/>
                </a:solidFill>
                <a:latin typeface="Times New Roman" panose="02020603050405020304" pitchFamily="18" charset="0"/>
                <a:cs typeface="Times New Roman" panose="02020603050405020304" pitchFamily="18" charset="0"/>
              </a:rPr>
              <a:t>', 'issue', '</a:t>
            </a:r>
            <a:r>
              <a:rPr lang="en-IN" sz="1600" dirty="0" err="1">
                <a:solidFill>
                  <a:schemeClr val="bg1"/>
                </a:solidFill>
                <a:latin typeface="Times New Roman" panose="02020603050405020304" pitchFamily="18" charset="0"/>
                <a:cs typeface="Times New Roman" panose="02020603050405020304" pitchFamily="18" charset="0"/>
              </a:rPr>
              <a:t>yun</a:t>
            </a:r>
            <a:r>
              <a:rPr lang="en-IN" sz="1600" dirty="0">
                <a:solidFill>
                  <a:schemeClr val="bg1"/>
                </a:solidFill>
                <a:latin typeface="Times New Roman" panose="02020603050405020304" pitchFamily="18" charset="0"/>
                <a:cs typeface="Times New Roman" panose="02020603050405020304" pitchFamily="18" charset="0"/>
              </a:rPr>
              <a:t>' (sharing knowledge and information related to promotions).</a:t>
            </a:r>
          </a:p>
          <a:p>
            <a:pPr marL="742950" lvl="1" indent="-285750">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Emotional Support:</a:t>
            </a:r>
            <a:r>
              <a:rPr lang="en-IN" sz="1600" dirty="0">
                <a:solidFill>
                  <a:schemeClr val="bg1"/>
                </a:solidFill>
                <a:latin typeface="Times New Roman" panose="02020603050405020304" pitchFamily="18" charset="0"/>
                <a:cs typeface="Times New Roman" panose="02020603050405020304" pitchFamily="18" charset="0"/>
              </a:rPr>
              <a:t> 'good', 'like' (expressing opinions and personal experiences).</a:t>
            </a:r>
          </a:p>
        </p:txBody>
      </p:sp>
      <p:sp>
        <p:nvSpPr>
          <p:cNvPr id="9" name="TextBox 8">
            <a:extLst>
              <a:ext uri="{FF2B5EF4-FFF2-40B4-BE49-F238E27FC236}">
                <a16:creationId xmlns:a16="http://schemas.microsoft.com/office/drawing/2014/main" id="{F2D56B9D-0D5B-EFCD-811E-422310A1F7F7}"/>
              </a:ext>
            </a:extLst>
          </p:cNvPr>
          <p:cNvSpPr txBox="1"/>
          <p:nvPr/>
        </p:nvSpPr>
        <p:spPr>
          <a:xfrm>
            <a:off x="7387352" y="824622"/>
            <a:ext cx="6306980" cy="5078313"/>
          </a:xfrm>
          <a:prstGeom prst="rect">
            <a:avLst/>
          </a:prstGeom>
          <a:noFill/>
        </p:spPr>
        <p:txBody>
          <a:bodyPr wrap="square" rtlCol="0">
            <a:spAutoFit/>
          </a:bodyPr>
          <a:lstStyle/>
          <a:p>
            <a:pPr marL="742950" lvl="1" indent="-285750">
              <a:buFont typeface="Arial" panose="020B0604020202020204" pitchFamily="34" charset="0"/>
              <a:buChar char="•"/>
            </a:pPr>
            <a:endParaRPr lang="en-IN" dirty="0">
              <a:solidFill>
                <a:schemeClr val="bg1"/>
              </a:solidFill>
            </a:endParaRPr>
          </a:p>
          <a:p>
            <a:r>
              <a:rPr lang="en-IN" sz="1600" b="1" dirty="0">
                <a:solidFill>
                  <a:schemeClr val="bg1"/>
                </a:solidFill>
                <a:latin typeface="Times New Roman" panose="02020603050405020304" pitchFamily="18" charset="0"/>
                <a:cs typeface="Times New Roman" panose="02020603050405020304" pitchFamily="18" charset="0"/>
              </a:rPr>
              <a:t>Topic 4: </a:t>
            </a:r>
            <a:r>
              <a:rPr lang="en-IN" sz="1600" b="1" dirty="0">
                <a:solidFill>
                  <a:schemeClr val="accent1">
                    <a:lumMod val="40000"/>
                    <a:lumOff val="60000"/>
                  </a:schemeClr>
                </a:solidFill>
                <a:latin typeface="Times New Roman" panose="02020603050405020304" pitchFamily="18" charset="0"/>
                <a:cs typeface="Times New Roman" panose="02020603050405020304" pitchFamily="18" charset="0"/>
              </a:rPr>
              <a:t>Music Shows and Previews</a:t>
            </a:r>
          </a:p>
          <a:p>
            <a:pPr>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Main terms:</a:t>
            </a:r>
            <a:r>
              <a:rPr lang="en-IN" sz="1600" dirty="0">
                <a:solidFill>
                  <a:schemeClr val="bg1"/>
                </a:solidFill>
                <a:latin typeface="Times New Roman" panose="02020603050405020304" pitchFamily="18" charset="0"/>
                <a:cs typeface="Times New Roman" panose="02020603050405020304" pitchFamily="18" charset="0"/>
              </a:rPr>
              <a:t> show, music, </a:t>
            </a:r>
            <a:r>
              <a:rPr lang="en-IN" sz="1600" dirty="0" err="1">
                <a:solidFill>
                  <a:schemeClr val="bg1"/>
                </a:solidFill>
                <a:latin typeface="Times New Roman" panose="02020603050405020304" pitchFamily="18" charset="0"/>
                <a:cs typeface="Times New Roman" panose="02020603050405020304" pitchFamily="18" charset="0"/>
              </a:rPr>
              <a:t>hybe</a:t>
            </a:r>
            <a:r>
              <a:rPr lang="en-IN" sz="1600" dirty="0">
                <a:solidFill>
                  <a:schemeClr val="bg1"/>
                </a:solidFill>
                <a:latin typeface="Times New Roman" panose="02020603050405020304" pitchFamily="18" charset="0"/>
                <a:cs typeface="Times New Roman" panose="02020603050405020304" pitchFamily="18" charset="0"/>
              </a:rPr>
              <a:t>, bank, </a:t>
            </a:r>
            <a:r>
              <a:rPr lang="en-IN" sz="1600" dirty="0" err="1">
                <a:solidFill>
                  <a:schemeClr val="bg1"/>
                </a:solidFill>
                <a:latin typeface="Times New Roman" panose="02020603050405020304" pitchFamily="18" charset="0"/>
                <a:cs typeface="Times New Roman" panose="02020603050405020304" pitchFamily="18" charset="0"/>
              </a:rPr>
              <a:t>im</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youtube</a:t>
            </a:r>
            <a:r>
              <a:rPr lang="en-IN" sz="1600" dirty="0">
                <a:solidFill>
                  <a:schemeClr val="bg1"/>
                </a:solidFill>
                <a:latin typeface="Times New Roman" panose="02020603050405020304" pitchFamily="18" charset="0"/>
                <a:cs typeface="Times New Roman" panose="02020603050405020304" pitchFamily="18" charset="0"/>
              </a:rPr>
              <a:t>, like, </a:t>
            </a:r>
            <a:r>
              <a:rPr lang="en-IN" sz="1600" dirty="0" err="1">
                <a:solidFill>
                  <a:schemeClr val="bg1"/>
                </a:solidFill>
                <a:latin typeface="Times New Roman" panose="02020603050405020304" pitchFamily="18" charset="0"/>
                <a:cs typeface="Times New Roman" panose="02020603050405020304" pitchFamily="18" charset="0"/>
              </a:rPr>
              <a:t>ive</a:t>
            </a:r>
            <a:r>
              <a:rPr lang="en-IN" sz="1600" dirty="0">
                <a:solidFill>
                  <a:schemeClr val="bg1"/>
                </a:solidFill>
                <a:latin typeface="Times New Roman" panose="02020603050405020304" pitchFamily="18" charset="0"/>
                <a:cs typeface="Times New Roman" panose="02020603050405020304" pitchFamily="18" charset="0"/>
              </a:rPr>
              <a:t>, preview, arrival</a:t>
            </a:r>
          </a:p>
          <a:p>
            <a:pPr>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Types of Support:</a:t>
            </a:r>
            <a:endParaRPr lang="en-IN" sz="1600" dirty="0">
              <a:solidFill>
                <a:schemeClr val="bg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Informational Support:</a:t>
            </a:r>
            <a:r>
              <a:rPr lang="en-IN" sz="1600" dirty="0">
                <a:solidFill>
                  <a:schemeClr val="bg1"/>
                </a:solidFill>
                <a:latin typeface="Times New Roman" panose="02020603050405020304" pitchFamily="18" charset="0"/>
                <a:cs typeface="Times New Roman" panose="02020603050405020304" pitchFamily="18" charset="0"/>
              </a:rPr>
              <a:t> 'show', 'music', 'bank', 'preview', 'arrival', '</a:t>
            </a:r>
            <a:r>
              <a:rPr lang="en-IN" sz="1600" dirty="0" err="1">
                <a:solidFill>
                  <a:schemeClr val="bg1"/>
                </a:solidFill>
                <a:latin typeface="Times New Roman" panose="02020603050405020304" pitchFamily="18" charset="0"/>
                <a:cs typeface="Times New Roman" panose="02020603050405020304" pitchFamily="18" charset="0"/>
              </a:rPr>
              <a:t>youtube</a:t>
            </a:r>
            <a:r>
              <a:rPr lang="en-IN" sz="1600" dirty="0">
                <a:solidFill>
                  <a:schemeClr val="bg1"/>
                </a:solidFill>
                <a:latin typeface="Times New Roman" panose="02020603050405020304" pitchFamily="18" charset="0"/>
                <a:cs typeface="Times New Roman" panose="02020603050405020304" pitchFamily="18" charset="0"/>
              </a:rPr>
              <a:t>' (sharing knowledge and updates about music shows and previews).</a:t>
            </a:r>
          </a:p>
          <a:p>
            <a:pPr marL="742950" lvl="1" indent="-285750">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Emotional Support:</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im</a:t>
            </a:r>
            <a:r>
              <a:rPr lang="en-IN" sz="1600" dirty="0">
                <a:solidFill>
                  <a:schemeClr val="bg1"/>
                </a:solidFill>
                <a:latin typeface="Times New Roman" panose="02020603050405020304" pitchFamily="18" charset="0"/>
                <a:cs typeface="Times New Roman" panose="02020603050405020304" pitchFamily="18" charset="0"/>
              </a:rPr>
              <a:t>', 'like', '</a:t>
            </a:r>
            <a:r>
              <a:rPr lang="en-IN" sz="1600" dirty="0" err="1">
                <a:solidFill>
                  <a:schemeClr val="bg1"/>
                </a:solidFill>
                <a:latin typeface="Times New Roman" panose="02020603050405020304" pitchFamily="18" charset="0"/>
                <a:cs typeface="Times New Roman" panose="02020603050405020304" pitchFamily="18" charset="0"/>
              </a:rPr>
              <a:t>ive</a:t>
            </a:r>
            <a:r>
              <a:rPr lang="en-IN" sz="1600" dirty="0">
                <a:solidFill>
                  <a:schemeClr val="bg1"/>
                </a:solidFill>
                <a:latin typeface="Times New Roman" panose="02020603050405020304" pitchFamily="18" charset="0"/>
                <a:cs typeface="Times New Roman" panose="02020603050405020304" pitchFamily="18" charset="0"/>
              </a:rPr>
              <a:t>' (expressing opinions and personal experiences).</a:t>
            </a:r>
          </a:p>
          <a:p>
            <a:pPr marL="742950" lvl="1" indent="-285750">
              <a:buFont typeface="Arial" panose="020B0604020202020204" pitchFamily="34" charset="0"/>
              <a:buChar char="•"/>
            </a:pPr>
            <a:endParaRPr lang="en-IN" sz="1600" dirty="0">
              <a:solidFill>
                <a:schemeClr val="bg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IN" sz="1600" dirty="0">
              <a:solidFill>
                <a:schemeClr val="bg1"/>
              </a:solidFill>
              <a:latin typeface="Times New Roman" panose="02020603050405020304" pitchFamily="18" charset="0"/>
              <a:cs typeface="Times New Roman" panose="02020603050405020304" pitchFamily="18" charset="0"/>
            </a:endParaRPr>
          </a:p>
          <a:p>
            <a:r>
              <a:rPr lang="en-IN" sz="1600" b="1" dirty="0">
                <a:solidFill>
                  <a:schemeClr val="bg1"/>
                </a:solidFill>
                <a:latin typeface="Times New Roman" panose="02020603050405020304" pitchFamily="18" charset="0"/>
                <a:cs typeface="Times New Roman" panose="02020603050405020304" pitchFamily="18" charset="0"/>
              </a:rPr>
              <a:t>Topic 5: </a:t>
            </a:r>
            <a:r>
              <a:rPr lang="en-IN" sz="1600" b="1" dirty="0">
                <a:solidFill>
                  <a:schemeClr val="accent1">
                    <a:lumMod val="40000"/>
                    <a:lumOff val="60000"/>
                  </a:schemeClr>
                </a:solidFill>
                <a:latin typeface="Times New Roman" panose="02020603050405020304" pitchFamily="18" charset="0"/>
                <a:cs typeface="Times New Roman" panose="02020603050405020304" pitchFamily="18" charset="0"/>
              </a:rPr>
              <a:t>Personal and Emotional Themes</a:t>
            </a:r>
          </a:p>
          <a:p>
            <a:pPr>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Main terms:</a:t>
            </a:r>
            <a:r>
              <a:rPr lang="en-IN" sz="1600" dirty="0">
                <a:solidFill>
                  <a:schemeClr val="bg1"/>
                </a:solidFill>
                <a:latin typeface="Times New Roman" panose="02020603050405020304" pitchFamily="18" charset="0"/>
                <a:cs typeface="Times New Roman" panose="02020603050405020304" pitchFamily="18" charset="0"/>
              </a:rPr>
              <a:t> love, </a:t>
            </a:r>
            <a:r>
              <a:rPr lang="en-IN" sz="1600" dirty="0" err="1">
                <a:solidFill>
                  <a:schemeClr val="bg1"/>
                </a:solidFill>
                <a:latin typeface="Times New Roman" panose="02020603050405020304" pitchFamily="18" charset="0"/>
                <a:cs typeface="Times New Roman" panose="02020603050405020304" pitchFamily="18" charset="0"/>
              </a:rPr>
              <a:t>im</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ive</a:t>
            </a:r>
            <a:r>
              <a:rPr lang="en-IN" sz="1600" dirty="0">
                <a:solidFill>
                  <a:schemeClr val="bg1"/>
                </a:solidFill>
                <a:latin typeface="Times New Roman" panose="02020603050405020304" pitchFamily="18" charset="0"/>
                <a:cs typeface="Times New Roman" panose="02020603050405020304" pitchFamily="18" charset="0"/>
              </a:rPr>
              <a:t>, know, stans, listening, truth, stan, </a:t>
            </a:r>
            <a:r>
              <a:rPr lang="en-IN" sz="1600" dirty="0" err="1">
                <a:solidFill>
                  <a:schemeClr val="bg1"/>
                </a:solidFill>
                <a:latin typeface="Times New Roman" panose="02020603050405020304" pitchFamily="18" charset="0"/>
                <a:cs typeface="Times New Roman" panose="02020603050405020304" pitchFamily="18" charset="0"/>
              </a:rPr>
              <a:t>hybe</a:t>
            </a:r>
            <a:r>
              <a:rPr lang="en-IN" sz="1600" dirty="0">
                <a:solidFill>
                  <a:schemeClr val="bg1"/>
                </a:solidFill>
                <a:latin typeface="Times New Roman" panose="02020603050405020304" pitchFamily="18" charset="0"/>
                <a:cs typeface="Times New Roman" panose="02020603050405020304" pitchFamily="18" charset="0"/>
              </a:rPr>
              <a:t>, like</a:t>
            </a:r>
          </a:p>
          <a:p>
            <a:pPr>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Types of Support:</a:t>
            </a:r>
            <a:endParaRPr lang="en-IN" sz="1600" dirty="0">
              <a:solidFill>
                <a:schemeClr val="bg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Emotional Support:</a:t>
            </a:r>
            <a:r>
              <a:rPr lang="en-IN" sz="1600" dirty="0">
                <a:solidFill>
                  <a:schemeClr val="bg1"/>
                </a:solidFill>
                <a:latin typeface="Times New Roman" panose="02020603050405020304" pitchFamily="18" charset="0"/>
                <a:cs typeface="Times New Roman" panose="02020603050405020304" pitchFamily="18" charset="0"/>
              </a:rPr>
              <a:t> 'love', '</a:t>
            </a:r>
            <a:r>
              <a:rPr lang="en-IN" sz="1600" dirty="0" err="1">
                <a:solidFill>
                  <a:schemeClr val="bg1"/>
                </a:solidFill>
                <a:latin typeface="Times New Roman" panose="02020603050405020304" pitchFamily="18" charset="0"/>
                <a:cs typeface="Times New Roman" panose="02020603050405020304" pitchFamily="18" charset="0"/>
              </a:rPr>
              <a:t>im</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ive</a:t>
            </a:r>
            <a:r>
              <a:rPr lang="en-IN" sz="1600" dirty="0">
                <a:solidFill>
                  <a:schemeClr val="bg1"/>
                </a:solidFill>
                <a:latin typeface="Times New Roman" panose="02020603050405020304" pitchFamily="18" charset="0"/>
                <a:cs typeface="Times New Roman" panose="02020603050405020304" pitchFamily="18" charset="0"/>
              </a:rPr>
              <a:t>', 'stans', 'listening' (expressing emotions and personal experiences).</a:t>
            </a:r>
          </a:p>
          <a:p>
            <a:pPr marL="742950" lvl="1" indent="-285750">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Informational Support:</a:t>
            </a:r>
            <a:r>
              <a:rPr lang="en-IN" sz="1600" dirty="0">
                <a:solidFill>
                  <a:schemeClr val="bg1"/>
                </a:solidFill>
                <a:latin typeface="Times New Roman" panose="02020603050405020304" pitchFamily="18" charset="0"/>
                <a:cs typeface="Times New Roman" panose="02020603050405020304" pitchFamily="18" charset="0"/>
              </a:rPr>
              <a:t> 'know', 'truth', 'stan', '</a:t>
            </a:r>
            <a:r>
              <a:rPr lang="en-IN" sz="1600" dirty="0" err="1">
                <a:solidFill>
                  <a:schemeClr val="bg1"/>
                </a:solidFill>
                <a:latin typeface="Times New Roman" panose="02020603050405020304" pitchFamily="18" charset="0"/>
                <a:cs typeface="Times New Roman" panose="02020603050405020304" pitchFamily="18" charset="0"/>
              </a:rPr>
              <a:t>hybe</a:t>
            </a:r>
            <a:r>
              <a:rPr lang="en-IN" sz="1600" dirty="0">
                <a:solidFill>
                  <a:schemeClr val="bg1"/>
                </a:solidFill>
                <a:latin typeface="Times New Roman" panose="02020603050405020304" pitchFamily="18" charset="0"/>
                <a:cs typeface="Times New Roman" panose="02020603050405020304" pitchFamily="18" charset="0"/>
              </a:rPr>
              <a:t>' (seeking or sharing knowledge and truths).</a:t>
            </a:r>
          </a:p>
          <a:p>
            <a:endParaRPr lang="en-IN" dirty="0"/>
          </a:p>
        </p:txBody>
      </p:sp>
      <p:sp>
        <p:nvSpPr>
          <p:cNvPr id="12" name="TextBox 11">
            <a:extLst>
              <a:ext uri="{FF2B5EF4-FFF2-40B4-BE49-F238E27FC236}">
                <a16:creationId xmlns:a16="http://schemas.microsoft.com/office/drawing/2014/main" id="{7C20A121-CBDA-8BF0-6E56-7FA39C57F3BE}"/>
              </a:ext>
            </a:extLst>
          </p:cNvPr>
          <p:cNvSpPr txBox="1"/>
          <p:nvPr/>
        </p:nvSpPr>
        <p:spPr>
          <a:xfrm>
            <a:off x="3942079" y="212256"/>
            <a:ext cx="6593841" cy="400110"/>
          </a:xfrm>
          <a:prstGeom prst="rect">
            <a:avLst/>
          </a:prstGeom>
          <a:noFill/>
        </p:spPr>
        <p:txBody>
          <a:bodyPr wrap="square" rtlCol="0">
            <a:spAutoFit/>
          </a:bodyPr>
          <a:lstStyle/>
          <a:p>
            <a:r>
              <a:rPr lang="en-IN" sz="2000" b="1" dirty="0">
                <a:solidFill>
                  <a:schemeClr val="bg1"/>
                </a:solidFill>
                <a:latin typeface="Algerian" panose="04020705040A02060702" pitchFamily="82" charset="0"/>
              </a:rPr>
              <a:t>Analysis of Keywords for understanding(LDA)</a:t>
            </a:r>
          </a:p>
        </p:txBody>
      </p:sp>
    </p:spTree>
    <p:extLst>
      <p:ext uri="{BB962C8B-B14F-4D97-AF65-F5344CB8AC3E}">
        <p14:creationId xmlns:p14="http://schemas.microsoft.com/office/powerpoint/2010/main" val="2897534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70129"/>
            <a:ext cx="14630400" cy="8229600"/>
          </a:xfrm>
          <a:prstGeom prst="rect">
            <a:avLst/>
          </a:prstGeom>
          <a:solidFill>
            <a:srgbClr val="0D0A2C">
              <a:alpha val="75000"/>
            </a:srgbClr>
          </a:solidFill>
          <a:ln/>
        </p:spPr>
        <p:txBody>
          <a:bodyPr/>
          <a:lstStyle/>
          <a:p>
            <a:endParaRPr lang="en-IN" dirty="0"/>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3" name="Rectangle 1">
            <a:extLst>
              <a:ext uri="{FF2B5EF4-FFF2-40B4-BE49-F238E27FC236}">
                <a16:creationId xmlns:a16="http://schemas.microsoft.com/office/drawing/2014/main" id="{6BDA2EE5-D8B6-0CF7-B771-ED00E486801E}"/>
              </a:ext>
            </a:extLst>
          </p:cNvPr>
          <p:cNvSpPr>
            <a:spLocks noChangeArrowheads="1"/>
          </p:cNvSpPr>
          <p:nvPr/>
        </p:nvSpPr>
        <p:spPr bwMode="auto">
          <a:xfrm>
            <a:off x="5029201" y="-62635"/>
            <a:ext cx="6600642"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dirty="0">
                <a:solidFill>
                  <a:srgbClr val="FFFF00"/>
                </a:solidFill>
                <a:latin typeface="Aptos" panose="020B0004020202020204" pitchFamily="34" charset="0"/>
                <a:ea typeface="Times New Roman" panose="02020603050405020304" pitchFamily="18" charset="0"/>
                <a:cs typeface="Times New Roman" panose="02020603050405020304" pitchFamily="18" charset="0"/>
              </a:rPr>
              <a:t>Top Documents from LDA model</a:t>
            </a:r>
            <a:r>
              <a:rPr kumimoji="0" lang="en-US" altLang="en-US" sz="2400" b="1" i="0" u="none" strike="noStrike" cap="none" normalizeH="0" baseline="0" dirty="0">
                <a:ln>
                  <a:noFill/>
                </a:ln>
                <a:solidFill>
                  <a:srgbClr val="FFFF00"/>
                </a:solidFill>
                <a:effectLst/>
                <a:latin typeface="Aptos" panose="020B0004020202020204" pitchFamily="34" charset="0"/>
                <a:ea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rgbClr val="FFFF00"/>
                </a:solidFill>
                <a:effectLst/>
                <a:latin typeface="Aptos" panose="020B0004020202020204" pitchFamily="34" charset="0"/>
                <a:ea typeface="Times New Roman" panose="02020603050405020304" pitchFamily="18" charset="0"/>
                <a:cs typeface="Times New Roman" panose="02020603050405020304" pitchFamily="18" charset="0"/>
              </a:rPr>
              <a:t>       </a:t>
            </a:r>
            <a:endParaRPr kumimoji="0" lang="en-US" altLang="en-US" sz="1400" b="0" i="0" u="none" strike="noStrike" cap="none" normalizeH="0" baseline="0" dirty="0">
              <a:ln>
                <a:noFill/>
              </a:ln>
              <a:solidFill>
                <a:srgbClr val="FFFF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When n=5</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When n=4</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When n=3</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6C3FD423-DA87-20DB-AF3F-49CB509FF257}"/>
              </a:ext>
            </a:extLst>
          </p:cNvPr>
          <p:cNvSpPr txBox="1"/>
          <p:nvPr/>
        </p:nvSpPr>
        <p:spPr>
          <a:xfrm>
            <a:off x="398275" y="836128"/>
            <a:ext cx="6600642" cy="6217087"/>
          </a:xfrm>
          <a:prstGeom prst="rect">
            <a:avLst/>
          </a:prstGeom>
          <a:noFill/>
        </p:spPr>
        <p:txBody>
          <a:bodyPr wrap="square" rtlCol="0">
            <a:spAutoFit/>
          </a:bodyPr>
          <a:lstStyle/>
          <a:p>
            <a:r>
              <a:rPr lang="en-US" sz="1200" b="1" i="0" dirty="0">
                <a:solidFill>
                  <a:srgbClr val="212121"/>
                </a:solidFill>
                <a:effectLst/>
                <a:highlight>
                  <a:srgbClr val="FFFFFF"/>
                </a:highlight>
                <a:latin typeface="Times New Roman" panose="02020603050405020304" pitchFamily="18" charset="0"/>
                <a:cs typeface="Times New Roman" panose="02020603050405020304" pitchFamily="18" charset="0"/>
              </a:rPr>
              <a:t>Topic 0: </a:t>
            </a:r>
            <a:r>
              <a:rPr lang="en-IN" sz="1200" b="1" dirty="0">
                <a:solidFill>
                  <a:schemeClr val="accent1">
                    <a:lumMod val="40000"/>
                    <a:lumOff val="60000"/>
                  </a:schemeClr>
                </a:solidFill>
                <a:latin typeface="Times New Roman" panose="02020603050405020304" pitchFamily="18" charset="0"/>
                <a:cs typeface="Times New Roman" panose="02020603050405020304" pitchFamily="18" charset="0"/>
              </a:rPr>
              <a:t>: Insight and Social Interactions</a:t>
            </a:r>
          </a:p>
          <a:p>
            <a:endParaRPr lang="en-US" sz="1200" b="0" i="0" dirty="0">
              <a:solidFill>
                <a:srgbClr val="212121"/>
              </a:solidFill>
              <a:effectLst/>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Document 45 (weight: 0.9647210836410522):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ja-JP" alt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メイ</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merchshoponhand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seventeen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insight photocards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php</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pf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lsf</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 has a small dent in the corner — on hand and ready to ship dm to order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seventeen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insight pc scoups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scoups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scoups</a:t>
            </a:r>
            <a:endPar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endParaRP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Document 77 (weight: 0.9572932124137878):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ww jay amp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niki</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pc pk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prio</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payo</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can do reservation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dp</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 will send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condi</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to sure buyer only …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Document 358 (weight: 0.9493662118911743):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ww pc p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payo</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prio</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 can ship worldwide —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goodmint</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condi</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will send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condi</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to sure buyer — se…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Document 376 (weight: 0.9454463124275208): the marketing team of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is indeed genius like they announced the album with five ep then later announced the carat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ver</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then announced the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weverse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ver</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this comeback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dday</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all of them are different in a way that the fans will surely regret not getting everything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Document 421 (weight: 0.9368256330490112): businessmen will do anything for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profitwe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dont</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know what the next news will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beall</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we can do is trust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trust</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themhybe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is rotten to the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corebreak</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rumor</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jhope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namjoon</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jimin</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ko-KR" alt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방탄소년단 </a:t>
            </a:r>
            <a:endParaRPr lang="en-IN" altLang="ko-KR" sz="1100" b="0" i="0" dirty="0">
              <a:solidFill>
                <a:srgbClr val="212121"/>
              </a:solidFill>
              <a:effectLst/>
              <a:highlight>
                <a:srgbClr val="FFFFFF"/>
              </a:highlight>
              <a:latin typeface="Times New Roman" panose="02020603050405020304" pitchFamily="18" charset="0"/>
              <a:cs typeface="Times New Roman" panose="02020603050405020304" pitchFamily="18" charset="0"/>
            </a:endParaRP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Document 101 (weight: 0.9308850169181824): if is proven innocent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hope she sues the accuser for defamation and stays with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weve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seen it happen in the other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kpop</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bullying accusations the accusers just want to defame these ppl and ruin their careers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Document 491 (weight: 0.9260072112083435): :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tiktok</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trying to make ppl believe was proven innocent is so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bcs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she literally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wasnt</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like Document 498 (weight: 0.92600017786026): :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tiktok</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trying to make ppl believe was proven innocent is so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bcs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she literally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wasnt</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like</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Document 465 (weight: 0.9254419207572937): hi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stantwt</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kpoptwt</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looking for new mutuals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stan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blackpink</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twice txt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itzy</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ive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likert</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to become moo…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Document 135 (weight: 0.9253975749015808): she has already got school and ministry of education reports of her bullying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probm</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y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didnt</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do a thorough check b…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Document 466 (weight: 0.9249398708343506): small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gcash</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giveaway winner of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php</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follow the mechanics — like amp rt this tweet — like amp rt my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bentabs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bel…</a:t>
            </a:r>
            <a:endParaRPr lang="en-IN" sz="16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378D0635-7026-E0F4-A35E-01A3752FB5AF}"/>
              </a:ext>
            </a:extLst>
          </p:cNvPr>
          <p:cNvSpPr txBox="1"/>
          <p:nvPr/>
        </p:nvSpPr>
        <p:spPr>
          <a:xfrm>
            <a:off x="7680154" y="868763"/>
            <a:ext cx="6600641" cy="5709255"/>
          </a:xfrm>
          <a:prstGeom prst="rect">
            <a:avLst/>
          </a:prstGeom>
          <a:noFill/>
        </p:spPr>
        <p:txBody>
          <a:bodyPr wrap="square" rtlCol="0">
            <a:spAutoFit/>
          </a:bodyPr>
          <a:lstStyle/>
          <a:p>
            <a:r>
              <a:rPr lang="en-US" sz="1200" b="1" i="0" dirty="0">
                <a:solidFill>
                  <a:srgbClr val="212121"/>
                </a:solidFill>
                <a:effectLst/>
                <a:highlight>
                  <a:srgbClr val="FFFFFF"/>
                </a:highlight>
                <a:latin typeface="Times New Roman" panose="02020603050405020304" pitchFamily="18" charset="0"/>
                <a:cs typeface="Times New Roman" panose="02020603050405020304" pitchFamily="18" charset="0"/>
              </a:rPr>
              <a:t>Topic 1</a:t>
            </a:r>
            <a:r>
              <a:rPr lang="en-US" sz="12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200" b="1" dirty="0">
                <a:solidFill>
                  <a:schemeClr val="bg1"/>
                </a:solidFill>
                <a:latin typeface="Times New Roman" panose="02020603050405020304" pitchFamily="18" charset="0"/>
                <a:cs typeface="Times New Roman" panose="02020603050405020304" pitchFamily="18" charset="0"/>
              </a:rPr>
              <a:t>: </a:t>
            </a:r>
            <a:r>
              <a:rPr lang="en-IN" sz="1200" b="1" dirty="0">
                <a:solidFill>
                  <a:schemeClr val="accent1">
                    <a:lumMod val="40000"/>
                    <a:lumOff val="60000"/>
                  </a:schemeClr>
                </a:solidFill>
                <a:latin typeface="Times New Roman" panose="02020603050405020304" pitchFamily="18" charset="0"/>
                <a:cs typeface="Times New Roman" panose="02020603050405020304" pitchFamily="18" charset="0"/>
              </a:rPr>
              <a:t>General Discussions and Chart Performance</a:t>
            </a:r>
            <a:endParaRPr lang="en-US" sz="1200" b="0" i="0" dirty="0">
              <a:solidFill>
                <a:srgbClr val="212121"/>
              </a:solidFill>
              <a:effectLst/>
              <a:highlight>
                <a:srgbClr val="FFFFFF"/>
              </a:highlight>
              <a:latin typeface="Courier New" panose="02070309020205020404" pitchFamily="49" charset="0"/>
            </a:endParaRPr>
          </a:p>
          <a:p>
            <a:endParaRPr lang="en-US" sz="12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Document 71 (weight: 0.9572130441665649):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aesthtickook</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aysinnit</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idk but these days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peop</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are really good at making false records reports cards certificates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etc</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quite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impossib</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for s situation but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dont why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still hoping and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peop</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would literally do anything to ruin someone especially if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theyre</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wealthy </a:t>
            </a:r>
          </a:p>
          <a:p>
            <a:endParaRPr lang="en-US"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Document 239 (weight: 0.954456627368927):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itszone</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highly likely it’s been part of big hints which stops they’re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gonna</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make for their next tour this who time but most still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cluess</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enough to see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thats</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my assumption so save up everyone u dont know what’s ahead of u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esp</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coming from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amp </a:t>
            </a:r>
          </a:p>
          <a:p>
            <a:endParaRPr lang="en-US"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Document 96 (weight: 0.952126681804657): came back just to say how unfair it is for te to be used like this for whatever sick joke the agencies are playing they’re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carly</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using this situation to divert attention from whatever scandals they had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never thought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would stoop this low to defend a bully innocent</a:t>
            </a:r>
          </a:p>
          <a:p>
            <a:endParaRPr lang="en-US"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Document 7 (weight: 0.9521098732948303): it’s sad how you guys say “even if she’s innocent it’s better if she gets removed from the group” you’re also destroying the girl’s dreams what happened to fighting for what is right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is doing the best they can and still you have something disrespectful to say</a:t>
            </a:r>
          </a:p>
          <a:p>
            <a:endParaRPr lang="en-US"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Document 364 (weight: 0.9514080286026001): why do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yall</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wanna</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kick out so bad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shes</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literally the most prettiest and generous person ever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ik</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peop</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are just jealous and even if she did bully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peop</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back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thenits</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fine she was only a kid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weloveyou</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deservesrespect</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p>
          <a:p>
            <a:endParaRPr lang="en-US"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Document 273 (weight: 0.9493809938430786):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atp</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these news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outts</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are just milking from the situation just be saying anything to stir up fan wars and divert the attention from the real issue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yge</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and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gotta</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be paying them real good</a:t>
            </a:r>
          </a:p>
          <a:p>
            <a:endParaRPr lang="en-US"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Document 366 (weight: 0.9459999799728394):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mad at how the fandom is handling this a lot of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peop</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say were just pretending to support it but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just think if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put out a damn statement denying or affirming this the who fandom could take one side </a:t>
            </a:r>
          </a:p>
          <a:p>
            <a:endParaRPr lang="en-US"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Document 237 (weight: 0.9456796050071716):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kminju</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is there something funny about the situation although this is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kpop</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culture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think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can debunk all of this if proven innocent taking into context the issue of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seon</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ho where he almost lost his career but fortunately dispatch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reased</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information that made </a:t>
            </a:r>
          </a:p>
        </p:txBody>
      </p:sp>
    </p:spTree>
    <p:extLst>
      <p:ext uri="{BB962C8B-B14F-4D97-AF65-F5344CB8AC3E}">
        <p14:creationId xmlns:p14="http://schemas.microsoft.com/office/powerpoint/2010/main" val="3726539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6827" y="190730"/>
            <a:ext cx="14630400" cy="8229600"/>
          </a:xfrm>
          <a:prstGeom prst="rect">
            <a:avLst/>
          </a:prstGeom>
          <a:solidFill>
            <a:srgbClr val="0D0A2C">
              <a:alpha val="75000"/>
            </a:srgbClr>
          </a:solidFill>
          <a:ln/>
        </p:spPr>
        <p:txBody>
          <a:bodyPr/>
          <a:lstStyle/>
          <a:p>
            <a:endParaRPr lang="en-IN" dirty="0"/>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3" name="Rectangle 1">
            <a:extLst>
              <a:ext uri="{FF2B5EF4-FFF2-40B4-BE49-F238E27FC236}">
                <a16:creationId xmlns:a16="http://schemas.microsoft.com/office/drawing/2014/main" id="{6BDA2EE5-D8B6-0CF7-B771-ED00E486801E}"/>
              </a:ext>
            </a:extLst>
          </p:cNvPr>
          <p:cNvSpPr>
            <a:spLocks noChangeArrowheads="1"/>
          </p:cNvSpPr>
          <p:nvPr/>
        </p:nvSpPr>
        <p:spPr bwMode="auto">
          <a:xfrm>
            <a:off x="4456657" y="-1642"/>
            <a:ext cx="5394682"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400" b="1" dirty="0">
                <a:solidFill>
                  <a:srgbClr val="FFFF00"/>
                </a:solidFill>
                <a:latin typeface="Aptos" panose="020B0004020202020204" pitchFamily="34" charset="0"/>
                <a:ea typeface="Times New Roman" panose="02020603050405020304" pitchFamily="18" charset="0"/>
                <a:cs typeface="Times New Roman" panose="02020603050405020304" pitchFamily="18" charset="0"/>
              </a:rPr>
              <a:t>Top Documents from LDA model</a:t>
            </a:r>
            <a:r>
              <a:rPr kumimoji="0" lang="en-US" altLang="en-US" sz="2400" b="1" i="0" u="none" strike="noStrike" cap="none" normalizeH="0" baseline="0" dirty="0">
                <a:ln>
                  <a:noFill/>
                </a:ln>
                <a:solidFill>
                  <a:srgbClr val="FFFF00"/>
                </a:solidFill>
                <a:effectLst/>
                <a:latin typeface="Aptos" panose="020B0004020202020204" pitchFamily="34" charset="0"/>
                <a:ea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rgbClr val="FFFF00"/>
                </a:solidFill>
                <a:effectLst/>
                <a:latin typeface="Aptos" panose="020B0004020202020204" pitchFamily="34" charset="0"/>
                <a:ea typeface="Times New Roman" panose="02020603050405020304" pitchFamily="18" charset="0"/>
                <a:cs typeface="Times New Roman" panose="02020603050405020304" pitchFamily="18" charset="0"/>
              </a:rPr>
              <a:t>       </a:t>
            </a:r>
            <a:endParaRPr kumimoji="0" lang="en-US" altLang="en-US" sz="1400" b="0" i="0" u="none" strike="noStrike" cap="none" normalizeH="0" baseline="0" dirty="0">
              <a:ln>
                <a:noFill/>
              </a:ln>
              <a:solidFill>
                <a:srgbClr val="FFFF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FF00"/>
                </a:solidFill>
                <a:effectLst/>
                <a:latin typeface="Aptos" panose="020B0004020202020204" pitchFamily="34" charset="0"/>
                <a:ea typeface="Times New Roman" panose="02020603050405020304" pitchFamily="18" charset="0"/>
                <a:cs typeface="Times New Roman" panose="02020603050405020304" pitchFamily="18" charset="0"/>
              </a:rPr>
              <a:t>      </a:t>
            </a:r>
            <a:endParaRPr kumimoji="0" lang="en-US" altLang="en-US" sz="1400" b="0" i="0" u="none" strike="noStrike" cap="none" normalizeH="0" baseline="0" dirty="0">
              <a:ln>
                <a:noFill/>
              </a:ln>
              <a:solidFill>
                <a:srgbClr val="FFFF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When n=5</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When n=4</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When n=3</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6C3FD423-DA87-20DB-AF3F-49CB509FF257}"/>
              </a:ext>
            </a:extLst>
          </p:cNvPr>
          <p:cNvSpPr txBox="1"/>
          <p:nvPr/>
        </p:nvSpPr>
        <p:spPr>
          <a:xfrm>
            <a:off x="393952" y="812266"/>
            <a:ext cx="5809421" cy="5940088"/>
          </a:xfrm>
          <a:prstGeom prst="rect">
            <a:avLst/>
          </a:prstGeom>
          <a:noFill/>
        </p:spPr>
        <p:txBody>
          <a:bodyPr wrap="square" rtlCol="0">
            <a:spAutoFit/>
          </a:bodyPr>
          <a:lstStyle/>
          <a:p>
            <a:r>
              <a:rPr lang="en-IN" sz="1200" b="1" i="0" dirty="0">
                <a:solidFill>
                  <a:srgbClr val="212121"/>
                </a:solidFill>
                <a:effectLst/>
                <a:highlight>
                  <a:srgbClr val="FFFFFF"/>
                </a:highlight>
                <a:latin typeface="Times New Roman" panose="02020603050405020304" pitchFamily="18" charset="0"/>
                <a:cs typeface="Times New Roman" panose="02020603050405020304" pitchFamily="18" charset="0"/>
              </a:rPr>
              <a:t>Topic 2</a:t>
            </a:r>
            <a:r>
              <a:rPr lang="en-IN" sz="12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1" dirty="0">
                <a:solidFill>
                  <a:schemeClr val="accent1">
                    <a:lumMod val="40000"/>
                    <a:lumOff val="60000"/>
                  </a:schemeClr>
                </a:solidFill>
                <a:latin typeface="Times New Roman" panose="02020603050405020304" pitchFamily="18" charset="0"/>
                <a:cs typeface="Times New Roman" panose="02020603050405020304" pitchFamily="18" charset="0"/>
              </a:rPr>
              <a:t>Trading and Promotional Activities</a:t>
            </a:r>
            <a:endPar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endParaRPr>
          </a:p>
          <a:p>
            <a:endPar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Document 154 (weight: 0.9735439419746399):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aisells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heeseung</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downsizing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sa</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 price on picture ↳ can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tingi</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dm for condition ↳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payo</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days reservation some are still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negotiab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if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payo</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will get more pcs 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bdo</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bc</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bc</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dd up down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scylla</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da ums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pst</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mu soundwave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pob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cod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insight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Document 222 (weight: 0.966394305229187):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wtt</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lft</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have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sunoo</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berettahimik</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lang want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sead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ggu</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ggu</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or drop offer any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sead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albumsame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demand pc can trade din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sunoo</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dd can add cash pass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bc</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pob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dd da sg id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nabili</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ko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siya</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k bought from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mercari</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onhand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t pc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ds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senkou</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spark type a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Document 343 (weight: 0.966394305229187):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wtt</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lft</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have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sunoo</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berettahimik</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lang want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sead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ggu</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ggu</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or drop offer any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sead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albumsame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demand pc can trade din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sunoo</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dd can add cash pass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bc</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pob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dd da sg id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nabili</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ko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siya</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k bought from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mercari</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onhand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t pc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ds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senkou</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spark type a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Document 411 (weight: 0.9630802273750305):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enconnect</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flower pose special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stc</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tc</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set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enniv</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enniversary</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uniform specs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hakanai</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white blue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soljack</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sunoo</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jay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sunghoon</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scylla</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holo</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charybdis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tamed dashed td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pob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mu soundwave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lucky draw pc photocard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Document 184 (weight: 0.9569985866546631): </a:t>
            </a:r>
            <a:r>
              <a:rPr lang="ii-CN" alt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ii-CN" alt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album photocards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onhand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stbo</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must be in good condition will take lowest offer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bundd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w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nonwl</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items can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payo</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via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gcash</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budget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php</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ea</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pref</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sco</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flash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pref</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ncrbased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dm reply offers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Document 118 (weight: 0.9547820687294006): help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rtlike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want to sell photo ticket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sunoo</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pws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da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dd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pob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wv</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da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hee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po…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Document 320 (weight: 0.9522413015365601):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only can sell pcs only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yun</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blue chypre pc and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yun</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shopee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pc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php</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as set dm to avail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Document 412 (weight: 0.9512173533439636):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ic</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interest check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pc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go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qs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quitting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sa</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jimin</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butter pcs album lucky draw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pob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message card…</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Document 180 (weight: 0.9491396546363831): still looking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looking for buy buying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serrafim</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serrafim</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album photocards photocard pc black petrol blue chypre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ver</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version type selfie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selca</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378D0635-7026-E0F4-A35E-01A3752FB5AF}"/>
              </a:ext>
            </a:extLst>
          </p:cNvPr>
          <p:cNvSpPr txBox="1"/>
          <p:nvPr/>
        </p:nvSpPr>
        <p:spPr>
          <a:xfrm>
            <a:off x="7324703" y="836484"/>
            <a:ext cx="5809421" cy="6063198"/>
          </a:xfrm>
          <a:prstGeom prst="rect">
            <a:avLst/>
          </a:prstGeom>
          <a:noFill/>
        </p:spPr>
        <p:txBody>
          <a:bodyPr wrap="square" rtlCol="0">
            <a:spAutoFit/>
          </a:bodyPr>
          <a:lstStyle/>
          <a:p>
            <a:r>
              <a:rPr lang="en-US" sz="1200" b="1" i="0" dirty="0">
                <a:solidFill>
                  <a:srgbClr val="212121"/>
                </a:solidFill>
                <a:effectLst/>
                <a:highlight>
                  <a:srgbClr val="FFFFFF"/>
                </a:highlight>
                <a:latin typeface="Times New Roman" panose="02020603050405020304" pitchFamily="18" charset="0"/>
                <a:cs typeface="Times New Roman" panose="02020603050405020304" pitchFamily="18" charset="0"/>
              </a:rPr>
              <a:t>Topic 3: </a:t>
            </a:r>
            <a:r>
              <a:rPr lang="en-IN" sz="1200" b="1" dirty="0">
                <a:solidFill>
                  <a:schemeClr val="bg1"/>
                </a:solidFill>
                <a:latin typeface="Times New Roman" panose="02020603050405020304" pitchFamily="18" charset="0"/>
                <a:cs typeface="Times New Roman" panose="02020603050405020304" pitchFamily="18" charset="0"/>
              </a:rPr>
              <a:t>:</a:t>
            </a:r>
            <a:r>
              <a:rPr lang="en-IN" sz="1400" b="1" dirty="0">
                <a:solidFill>
                  <a:schemeClr val="bg1"/>
                </a:solidFill>
                <a:latin typeface="Times New Roman" panose="02020603050405020304" pitchFamily="18" charset="0"/>
                <a:cs typeface="Times New Roman" panose="02020603050405020304" pitchFamily="18" charset="0"/>
              </a:rPr>
              <a:t> </a:t>
            </a:r>
            <a:r>
              <a:rPr lang="en-IN" sz="1400" b="1" dirty="0">
                <a:solidFill>
                  <a:schemeClr val="accent1">
                    <a:lumMod val="40000"/>
                    <a:lumOff val="60000"/>
                  </a:schemeClr>
                </a:solidFill>
                <a:latin typeface="Times New Roman" panose="02020603050405020304" pitchFamily="18" charset="0"/>
                <a:cs typeface="Times New Roman" panose="02020603050405020304" pitchFamily="18" charset="0"/>
              </a:rPr>
              <a:t>Music Shows and Previews</a:t>
            </a:r>
            <a:endParaRPr lang="en-US" sz="1400" b="1" i="0" dirty="0">
              <a:solidFill>
                <a:srgbClr val="212121"/>
              </a:solidFill>
              <a:effectLst/>
              <a:highlight>
                <a:srgbClr val="FFFFFF"/>
              </a:highlight>
              <a:latin typeface="Times New Roman" panose="02020603050405020304" pitchFamily="18" charset="0"/>
              <a:cs typeface="Times New Roman" panose="02020603050405020304" pitchFamily="18" charset="0"/>
            </a:endParaRPr>
          </a:p>
          <a:p>
            <a:endParaRPr lang="en-US"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Document 198 (weight: 0.9484283924102783):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am fucking disappointed to see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welovefilter</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yes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love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jimin</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and he is loved by many but the song should never be listed in the anthology album this time otherwise this who thing is demolishing the victims of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sa</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meaning you’re framing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and the boys as second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rpist</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p>
          <a:p>
            <a:endParaRPr lang="en-US"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Document 168 (weight: 0.9457553029060364):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tired of and jennies dating news their fans have hurt their own idols ill understand if they really are dating but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hope the agencies of these two idols gave information so that fans dont continue to discuss this and encourage the debate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yg</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p>
          <a:p>
            <a:endParaRPr lang="en-US"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Document 467 (weight: 0.9418001770973206):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johnlovbby</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blac</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kchartsmaster</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twt</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gid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ygglobalvip</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ivetwt</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pdis</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rvsmtown</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nctsmtowndream</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txtmembers</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blackpink</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biggest girl group when you compare your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fave</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to two other biggest girl group your girlies are nowhere you could tell they only biggest on us undeserving </a:t>
            </a:r>
          </a:p>
          <a:p>
            <a:endParaRPr lang="en-US"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Document 340 (weight: 0.9373077750205994):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ive</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izone</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x fees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isf</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tbf</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payo</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feta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fr</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yangdo</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read carrd b mining 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ive</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 </a:t>
            </a:r>
          </a:p>
          <a:p>
            <a:endParaRPr lang="en-US"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Document 451 (weight: 0.9368869662284851): so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was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watchin</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random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izvids</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amp this scene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izone</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ader</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kwon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eunbi</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greeting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ive</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ader</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an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yu</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amp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ader</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way back from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parall</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universe hoping to see these best charismatic amp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aders</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in our timeline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izone</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ive</a:t>
            </a:r>
            <a:endPar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endParaRPr>
          </a:p>
          <a:p>
            <a:endParaRPr lang="en-US"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Document 493 (weight: 0.9362100958824158):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yall</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believing what said and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said instead of a gal document that had been validated. smh. those who defend her are the same kind as her. she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doesnt</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even apologized yet for causing all of this. healing a broken heart? lol </a:t>
            </a:r>
          </a:p>
          <a:p>
            <a:endParaRPr lang="en-US"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Document 6 (weight: 0.9266270995140076): now that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youve</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shown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how easy it is to distract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yall</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how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predictab</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your reactions are going to be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theyll</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resort to similar dirty tactics in the future if any other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probm</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within the company arises rest assured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theyll</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use their publicly loved artist as a scapegoat</a:t>
            </a:r>
          </a:p>
          <a:p>
            <a:endParaRPr lang="en-US"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Document 398 (weight: 0.9263076186180115): this guy is not friends with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seojoon</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and you think some random guy from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instanbul</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is going to stand up to company like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openly as a representative of his company</a:t>
            </a:r>
          </a:p>
        </p:txBody>
      </p:sp>
    </p:spTree>
    <p:extLst>
      <p:ext uri="{BB962C8B-B14F-4D97-AF65-F5344CB8AC3E}">
        <p14:creationId xmlns:p14="http://schemas.microsoft.com/office/powerpoint/2010/main" val="825294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24158"/>
            <a:ext cx="14630400" cy="8229600"/>
          </a:xfrm>
          <a:prstGeom prst="rect">
            <a:avLst/>
          </a:prstGeom>
          <a:solidFill>
            <a:srgbClr val="0D0A2C">
              <a:alpha val="75000"/>
            </a:srgbClr>
          </a:solidFill>
          <a:ln/>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3" name="Rectangle 1">
            <a:extLst>
              <a:ext uri="{FF2B5EF4-FFF2-40B4-BE49-F238E27FC236}">
                <a16:creationId xmlns:a16="http://schemas.microsoft.com/office/drawing/2014/main" id="{6BDA2EE5-D8B6-0CF7-B771-ED00E486801E}"/>
              </a:ext>
            </a:extLst>
          </p:cNvPr>
          <p:cNvSpPr>
            <a:spLocks noChangeArrowheads="1"/>
          </p:cNvSpPr>
          <p:nvPr/>
        </p:nvSpPr>
        <p:spPr bwMode="auto">
          <a:xfrm>
            <a:off x="4456657" y="-1642"/>
            <a:ext cx="5394682"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400" b="1" dirty="0">
                <a:solidFill>
                  <a:srgbClr val="FFFF00"/>
                </a:solidFill>
                <a:latin typeface="Aptos" panose="020B0004020202020204" pitchFamily="34" charset="0"/>
                <a:ea typeface="Times New Roman" panose="02020603050405020304" pitchFamily="18" charset="0"/>
                <a:cs typeface="Times New Roman" panose="02020603050405020304" pitchFamily="18" charset="0"/>
              </a:rPr>
              <a:t>Top Documents from LDA model</a:t>
            </a:r>
            <a:r>
              <a:rPr kumimoji="0" lang="en-US" altLang="en-US" sz="2400" b="1" i="0" u="none" strike="noStrike" cap="none" normalizeH="0" baseline="0" dirty="0">
                <a:ln>
                  <a:noFill/>
                </a:ln>
                <a:solidFill>
                  <a:srgbClr val="FFFF00"/>
                </a:solidFill>
                <a:effectLst/>
                <a:latin typeface="Aptos" panose="020B0004020202020204" pitchFamily="34" charset="0"/>
                <a:ea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rgbClr val="FFFF00"/>
                </a:solidFill>
                <a:effectLst/>
                <a:latin typeface="Aptos" panose="020B0004020202020204" pitchFamily="34" charset="0"/>
                <a:ea typeface="Times New Roman" panose="02020603050405020304" pitchFamily="18" charset="0"/>
                <a:cs typeface="Times New Roman" panose="02020603050405020304" pitchFamily="18" charset="0"/>
              </a:rPr>
              <a:t>       </a:t>
            </a:r>
            <a:endParaRPr kumimoji="0" lang="en-US" altLang="en-US" sz="1400" b="0" i="0" u="none" strike="noStrike" cap="none" normalizeH="0" baseline="0" dirty="0">
              <a:ln>
                <a:noFill/>
              </a:ln>
              <a:solidFill>
                <a:srgbClr val="FFFF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FF00"/>
                </a:solidFill>
                <a:effectLst/>
                <a:latin typeface="Aptos" panose="020B0004020202020204" pitchFamily="34" charset="0"/>
                <a:ea typeface="Times New Roman" panose="02020603050405020304" pitchFamily="18" charset="0"/>
                <a:cs typeface="Times New Roman" panose="02020603050405020304" pitchFamily="18" charset="0"/>
              </a:rPr>
              <a:t>      </a:t>
            </a:r>
            <a:endParaRPr kumimoji="0" lang="en-US" altLang="en-US" sz="1400" b="0" i="0" u="none" strike="noStrike" cap="none" normalizeH="0" baseline="0" dirty="0">
              <a:ln>
                <a:noFill/>
              </a:ln>
              <a:solidFill>
                <a:srgbClr val="FFFF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When n=5</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When n=4</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When n=3</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6C3FD423-DA87-20DB-AF3F-49CB509FF257}"/>
              </a:ext>
            </a:extLst>
          </p:cNvPr>
          <p:cNvSpPr txBox="1"/>
          <p:nvPr/>
        </p:nvSpPr>
        <p:spPr>
          <a:xfrm>
            <a:off x="2901692" y="1226755"/>
            <a:ext cx="9006290" cy="6186309"/>
          </a:xfrm>
          <a:prstGeom prst="rect">
            <a:avLst/>
          </a:prstGeom>
          <a:noFill/>
        </p:spPr>
        <p:txBody>
          <a:bodyPr wrap="square" rtlCol="0">
            <a:spAutoFit/>
          </a:bodyPr>
          <a:lstStyle/>
          <a:p>
            <a:r>
              <a:rPr lang="en-IN" sz="1600" b="1" i="0" dirty="0">
                <a:solidFill>
                  <a:srgbClr val="212121"/>
                </a:solidFill>
                <a:effectLst/>
                <a:highlight>
                  <a:srgbClr val="FFFFFF"/>
                </a:highlight>
                <a:latin typeface="Times New Roman" panose="02020603050405020304" pitchFamily="18" charset="0"/>
                <a:cs typeface="Times New Roman" panose="02020603050405020304" pitchFamily="18" charset="0"/>
              </a:rPr>
              <a:t>Topic 4</a:t>
            </a:r>
            <a:r>
              <a:rPr lang="en-IN" b="1" i="0" dirty="0">
                <a:solidFill>
                  <a:srgbClr val="212121"/>
                </a:solidFill>
                <a:effectLst/>
                <a:highlight>
                  <a:srgbClr val="FFFFFF"/>
                </a:highlight>
                <a:latin typeface="Times New Roman" panose="02020603050405020304" pitchFamily="18" charset="0"/>
                <a:cs typeface="Times New Roman" panose="02020603050405020304" pitchFamily="18" charset="0"/>
              </a:rPr>
              <a:t>:</a:t>
            </a:r>
            <a:r>
              <a:rPr lang="en-IN" b="1" dirty="0">
                <a:solidFill>
                  <a:schemeClr val="accent1">
                    <a:lumMod val="40000"/>
                    <a:lumOff val="60000"/>
                  </a:schemeClr>
                </a:solidFill>
                <a:latin typeface="Times New Roman" panose="02020603050405020304" pitchFamily="18" charset="0"/>
                <a:cs typeface="Times New Roman" panose="02020603050405020304" pitchFamily="18" charset="0"/>
              </a:rPr>
              <a:t> Personal and Emotional Themes</a:t>
            </a:r>
            <a:endParaRPr lang="en-IN" b="1" i="0" dirty="0">
              <a:solidFill>
                <a:srgbClr val="212121"/>
              </a:solidFill>
              <a:effectLst/>
              <a:highlight>
                <a:srgbClr val="FFFFFF"/>
              </a:highlight>
              <a:latin typeface="Times New Roman" panose="02020603050405020304" pitchFamily="18" charset="0"/>
              <a:cs typeface="Times New Roman" panose="02020603050405020304" pitchFamily="18" charset="0"/>
            </a:endParaRP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Document 37 (weight: 0.9753458499908447):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kpop</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gg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bg</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views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followtrick</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like rt nsfw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loona</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red velvet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rv</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fromis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nct</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dream twice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ateez</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got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itzy</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skz</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svt</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day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wayv</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exo</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txt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everglow</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thread gain mutual giveaway promo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ifb</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jikook</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comeback idol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gc</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taekook</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au dot bully out </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Document 253 (weight: 0.9415424466133118):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dont</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worry wont like be who got the ministry of education speak up and confirmed about reports of her school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vionce</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being true cause as far as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know a lot of s classmates supported and congratulated her for debuting including teachers too</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Document 57 (weight: 0.9319784641265869):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looking for gg stan only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ts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be moots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esp</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orbit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keplian</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dive stan or gg stan only help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rtlike</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Document 140 (weight: 0.9260393977165222):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want to sell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pob</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weverse</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holo</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all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memb</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ridi</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ina</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yun</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bene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wv</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weverse</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Document 104 (weight: 0.9254655241966248): most streamed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kpop</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girl group songs of may on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spotify</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filtered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ive</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love dive — fear… </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Document 44 (weight: 0.9254107475280762):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queenrad</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yoonkittypd</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alienqueen</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next year is better for me anyway so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am very down omg imagine if we can go when are in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europe</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fuck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drop some dates </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Document 435 (weight: 0.9190541505813599): vote as the best visual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center</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of all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fema</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idols period may her current rank is Sakura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Document 325 (weight: 0.9184452295303345):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wtswtt</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pc mono bene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weverse</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wv</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on hand freshly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puld</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ina</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only each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kazhua</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holo</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wv</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k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holo</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wv</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k cha…</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Document 502 (weight: 0.9090883135795593):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think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might be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unbearab</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once its confirmed that the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kpop</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community spent the last month bullying a -year-old for standing up to someone who harmed her friend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421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13524"/>
            <a:ext cx="14630400" cy="8229600"/>
          </a:xfrm>
          <a:prstGeom prst="rect">
            <a:avLst/>
          </a:prstGeom>
          <a:solidFill>
            <a:srgbClr val="0D0A2C">
              <a:alpha val="75000"/>
            </a:srgbClr>
          </a:solidFill>
          <a:ln/>
        </p:spPr>
        <p:txBody>
          <a:bodyPr/>
          <a:lstStyle/>
          <a:p>
            <a:endParaRPr lang="en-IN"/>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1660208" y="331888"/>
            <a:ext cx="7543800" cy="646331"/>
          </a:xfrm>
          <a:prstGeom prst="rect">
            <a:avLst/>
          </a:prstGeom>
          <a:noFill/>
        </p:spPr>
        <p:txBody>
          <a:bodyPr wrap="square" rtlCol="0">
            <a:spAutoFit/>
          </a:bodyPr>
          <a:lstStyle/>
          <a:p>
            <a:pPr algn="ctr"/>
            <a:r>
              <a:rPr lang="en-US" sz="3600" b="1" dirty="0">
                <a:solidFill>
                  <a:schemeClr val="bg1"/>
                </a:solidFill>
                <a:latin typeface="Times New Roman" panose="02020603050405020304" pitchFamily="18" charset="0"/>
                <a:cs typeface="Times New Roman" panose="02020603050405020304" pitchFamily="18" charset="0"/>
              </a:rPr>
              <a:t>                Results of Model Training</a:t>
            </a:r>
            <a:endParaRPr lang="en-IN" sz="3600" b="1"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506D052-3144-469E-6A1C-A0D97C450F52}"/>
              </a:ext>
            </a:extLst>
          </p:cNvPr>
          <p:cNvSpPr txBox="1"/>
          <p:nvPr/>
        </p:nvSpPr>
        <p:spPr>
          <a:xfrm>
            <a:off x="722233" y="1125441"/>
            <a:ext cx="2219563" cy="369332"/>
          </a:xfrm>
          <a:prstGeom prst="rect">
            <a:avLst/>
          </a:prstGeom>
          <a:noFill/>
        </p:spPr>
        <p:txBody>
          <a:bodyPr wrap="square" rtlCol="0">
            <a:spAutoFit/>
          </a:bodyPr>
          <a:lstStyle/>
          <a:p>
            <a:r>
              <a:rPr lang="en-US" dirty="0">
                <a:solidFill>
                  <a:schemeClr val="bg1"/>
                </a:solidFill>
              </a:rPr>
              <a:t>N=3</a:t>
            </a:r>
          </a:p>
        </p:txBody>
      </p:sp>
      <p:sp>
        <p:nvSpPr>
          <p:cNvPr id="19" name="TextBox 18">
            <a:extLst>
              <a:ext uri="{FF2B5EF4-FFF2-40B4-BE49-F238E27FC236}">
                <a16:creationId xmlns:a16="http://schemas.microsoft.com/office/drawing/2014/main" id="{580F94D7-744F-2CBA-8E70-E7BB9D6DCE9A}"/>
              </a:ext>
            </a:extLst>
          </p:cNvPr>
          <p:cNvSpPr txBox="1"/>
          <p:nvPr/>
        </p:nvSpPr>
        <p:spPr>
          <a:xfrm>
            <a:off x="7098414" y="331888"/>
            <a:ext cx="1600200" cy="707886"/>
          </a:xfrm>
          <a:prstGeom prst="rect">
            <a:avLst/>
          </a:prstGeom>
          <a:noFill/>
        </p:spPr>
        <p:txBody>
          <a:bodyPr wrap="square" rtlCol="0">
            <a:spAutoFit/>
          </a:bodyPr>
          <a:lstStyle/>
          <a:p>
            <a:r>
              <a:rPr lang="en-US" sz="4000" dirty="0">
                <a:solidFill>
                  <a:schemeClr val="bg1"/>
                </a:solidFill>
              </a:rPr>
              <a:t>LDA</a:t>
            </a:r>
          </a:p>
        </p:txBody>
      </p:sp>
      <p:sp>
        <p:nvSpPr>
          <p:cNvPr id="12" name="TextBox 11">
            <a:extLst>
              <a:ext uri="{FF2B5EF4-FFF2-40B4-BE49-F238E27FC236}">
                <a16:creationId xmlns:a16="http://schemas.microsoft.com/office/drawing/2014/main" id="{0D72F0B0-FE9A-B5EA-4B75-87F78715EEA2}"/>
              </a:ext>
            </a:extLst>
          </p:cNvPr>
          <p:cNvSpPr txBox="1"/>
          <p:nvPr/>
        </p:nvSpPr>
        <p:spPr>
          <a:xfrm>
            <a:off x="10466229" y="2898506"/>
            <a:ext cx="3655892" cy="1200329"/>
          </a:xfrm>
          <a:prstGeom prst="rect">
            <a:avLst/>
          </a:prstGeom>
          <a:noFill/>
        </p:spPr>
        <p:txBody>
          <a:bodyPr wrap="square">
            <a:spAutoFit/>
          </a:bodyPr>
          <a:lstStyle/>
          <a:p>
            <a:r>
              <a:rPr lang="en-IN" b="1" dirty="0">
                <a:solidFill>
                  <a:schemeClr val="bg1"/>
                </a:solidFill>
              </a:rPr>
              <a:t>Code:</a:t>
            </a:r>
          </a:p>
          <a:p>
            <a:r>
              <a:rPr lang="en-IN" dirty="0">
                <a:solidFill>
                  <a:srgbClr val="0563C1"/>
                </a:solidFill>
                <a:hlinkClick r:id="rId4"/>
              </a:rPr>
              <a:t>https://colab.research.google.com/drive/1f8uuvjG2k1zTLrY2WHW6PLXrP1ABEg-Z?usp=sharing</a:t>
            </a:r>
            <a:endParaRPr lang="en-IN" dirty="0"/>
          </a:p>
        </p:txBody>
      </p:sp>
      <p:pic>
        <p:nvPicPr>
          <p:cNvPr id="14" name="Picture 13">
            <a:extLst>
              <a:ext uri="{FF2B5EF4-FFF2-40B4-BE49-F238E27FC236}">
                <a16:creationId xmlns:a16="http://schemas.microsoft.com/office/drawing/2014/main" id="{D6BE3143-5ACB-A599-CFD3-EEF1D4535F02}"/>
              </a:ext>
            </a:extLst>
          </p:cNvPr>
          <p:cNvPicPr>
            <a:picLocks noChangeAspect="1"/>
          </p:cNvPicPr>
          <p:nvPr/>
        </p:nvPicPr>
        <p:blipFill>
          <a:blip r:embed="rId5"/>
          <a:stretch>
            <a:fillRect/>
          </a:stretch>
        </p:blipFill>
        <p:spPr>
          <a:xfrm>
            <a:off x="407311" y="1764315"/>
            <a:ext cx="9332531" cy="5249548"/>
          </a:xfrm>
          <a:prstGeom prst="rect">
            <a:avLst/>
          </a:prstGeom>
        </p:spPr>
      </p:pic>
      <p:pic>
        <p:nvPicPr>
          <p:cNvPr id="17" name="Picture 16">
            <a:extLst>
              <a:ext uri="{FF2B5EF4-FFF2-40B4-BE49-F238E27FC236}">
                <a16:creationId xmlns:a16="http://schemas.microsoft.com/office/drawing/2014/main" id="{F4748FEE-C607-DD3F-052F-570041238736}"/>
              </a:ext>
            </a:extLst>
          </p:cNvPr>
          <p:cNvPicPr>
            <a:picLocks noChangeAspect="1"/>
          </p:cNvPicPr>
          <p:nvPr/>
        </p:nvPicPr>
        <p:blipFill>
          <a:blip r:embed="rId6"/>
          <a:stretch>
            <a:fillRect/>
          </a:stretch>
        </p:blipFill>
        <p:spPr>
          <a:xfrm>
            <a:off x="10553632" y="4709095"/>
            <a:ext cx="2653138" cy="251482"/>
          </a:xfrm>
          <a:prstGeom prst="rect">
            <a:avLst/>
          </a:prstGeom>
        </p:spPr>
      </p:pic>
    </p:spTree>
    <p:extLst>
      <p:ext uri="{BB962C8B-B14F-4D97-AF65-F5344CB8AC3E}">
        <p14:creationId xmlns:p14="http://schemas.microsoft.com/office/powerpoint/2010/main" val="912064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0320"/>
            <a:ext cx="14630400" cy="8229600"/>
          </a:xfrm>
          <a:prstGeom prst="rect">
            <a:avLst/>
          </a:prstGeom>
          <a:solidFill>
            <a:srgbClr val="0D0A2C">
              <a:alpha val="75000"/>
            </a:srgbClr>
          </a:solidFill>
          <a:ln/>
        </p:spPr>
        <p:txBody>
          <a:bodyPr/>
          <a:lstStyle/>
          <a:p>
            <a:r>
              <a:rPr lang="en-US" sz="3200" b="1" dirty="0">
                <a:solidFill>
                  <a:schemeClr val="bg1"/>
                </a:solidFill>
                <a:latin typeface="Times New Roman" panose="02020603050405020304" pitchFamily="18" charset="0"/>
                <a:cs typeface="Times New Roman" panose="02020603050405020304" pitchFamily="18" charset="0"/>
              </a:rPr>
              <a:t>Results of Model Training</a:t>
            </a:r>
            <a:endParaRPr lang="en-IN" sz="3200" dirty="0">
              <a:solidFill>
                <a:schemeClr val="bg1"/>
              </a:solidFill>
            </a:endParaRPr>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2182091" y="546563"/>
            <a:ext cx="7543800" cy="523220"/>
          </a:xfrm>
          <a:prstGeom prst="rect">
            <a:avLst/>
          </a:prstGeom>
          <a:noFill/>
        </p:spPr>
        <p:txBody>
          <a:bodyPr wrap="square" rtlCol="0">
            <a:spAutoFit/>
          </a:bodyPr>
          <a:lstStyle/>
          <a:p>
            <a:pPr algn="ctr"/>
            <a:r>
              <a:rPr lang="en-IN" sz="2800" b="1" dirty="0">
                <a:solidFill>
                  <a:schemeClr val="bg1"/>
                </a:solidFill>
              </a:rPr>
              <a:t>                         NMF(Negative Matrix Factorization)</a:t>
            </a:r>
          </a:p>
        </p:txBody>
      </p:sp>
      <p:sp>
        <p:nvSpPr>
          <p:cNvPr id="9" name="TextBox 8">
            <a:extLst>
              <a:ext uri="{FF2B5EF4-FFF2-40B4-BE49-F238E27FC236}">
                <a16:creationId xmlns:a16="http://schemas.microsoft.com/office/drawing/2014/main" id="{A16BE591-4397-6A09-4B89-87B8DD896912}"/>
              </a:ext>
            </a:extLst>
          </p:cNvPr>
          <p:cNvSpPr txBox="1"/>
          <p:nvPr/>
        </p:nvSpPr>
        <p:spPr>
          <a:xfrm>
            <a:off x="421474" y="1590945"/>
            <a:ext cx="909619" cy="369332"/>
          </a:xfrm>
          <a:prstGeom prst="rect">
            <a:avLst/>
          </a:prstGeom>
          <a:noFill/>
        </p:spPr>
        <p:txBody>
          <a:bodyPr wrap="square" rtlCol="0">
            <a:spAutoFit/>
          </a:bodyPr>
          <a:lstStyle/>
          <a:p>
            <a:r>
              <a:rPr lang="en-IN" dirty="0">
                <a:solidFill>
                  <a:schemeClr val="bg1"/>
                </a:solidFill>
              </a:rPr>
              <a:t>N=5</a:t>
            </a:r>
          </a:p>
        </p:txBody>
      </p:sp>
      <p:sp>
        <p:nvSpPr>
          <p:cNvPr id="14" name="TextBox 13">
            <a:extLst>
              <a:ext uri="{FF2B5EF4-FFF2-40B4-BE49-F238E27FC236}">
                <a16:creationId xmlns:a16="http://schemas.microsoft.com/office/drawing/2014/main" id="{7F187369-D3E5-E710-CD91-4DF48912A6F8}"/>
              </a:ext>
            </a:extLst>
          </p:cNvPr>
          <p:cNvSpPr txBox="1"/>
          <p:nvPr/>
        </p:nvSpPr>
        <p:spPr>
          <a:xfrm>
            <a:off x="412721" y="4114800"/>
            <a:ext cx="805153" cy="369332"/>
          </a:xfrm>
          <a:prstGeom prst="rect">
            <a:avLst/>
          </a:prstGeom>
          <a:noFill/>
        </p:spPr>
        <p:txBody>
          <a:bodyPr wrap="square" rtlCol="0">
            <a:spAutoFit/>
          </a:bodyPr>
          <a:lstStyle/>
          <a:p>
            <a:r>
              <a:rPr lang="en-US" dirty="0">
                <a:solidFill>
                  <a:schemeClr val="bg1"/>
                </a:solidFill>
              </a:rPr>
              <a:t>N=4</a:t>
            </a:r>
          </a:p>
        </p:txBody>
      </p:sp>
      <p:sp>
        <p:nvSpPr>
          <p:cNvPr id="16" name="TextBox 15">
            <a:extLst>
              <a:ext uri="{FF2B5EF4-FFF2-40B4-BE49-F238E27FC236}">
                <a16:creationId xmlns:a16="http://schemas.microsoft.com/office/drawing/2014/main" id="{33769224-65B9-215C-21F8-67482C5B0DF5}"/>
              </a:ext>
            </a:extLst>
          </p:cNvPr>
          <p:cNvSpPr txBox="1"/>
          <p:nvPr/>
        </p:nvSpPr>
        <p:spPr>
          <a:xfrm>
            <a:off x="438655" y="6191295"/>
            <a:ext cx="782320" cy="369332"/>
          </a:xfrm>
          <a:prstGeom prst="rect">
            <a:avLst/>
          </a:prstGeom>
          <a:noFill/>
        </p:spPr>
        <p:txBody>
          <a:bodyPr wrap="square" rtlCol="0">
            <a:spAutoFit/>
          </a:bodyPr>
          <a:lstStyle/>
          <a:p>
            <a:r>
              <a:rPr lang="en-US" dirty="0">
                <a:solidFill>
                  <a:schemeClr val="bg1"/>
                </a:solidFill>
              </a:rPr>
              <a:t>N=3</a:t>
            </a:r>
          </a:p>
        </p:txBody>
      </p:sp>
      <p:sp>
        <p:nvSpPr>
          <p:cNvPr id="17" name="TextBox 16">
            <a:extLst>
              <a:ext uri="{FF2B5EF4-FFF2-40B4-BE49-F238E27FC236}">
                <a16:creationId xmlns:a16="http://schemas.microsoft.com/office/drawing/2014/main" id="{5A9F171A-39CD-1403-5CD9-ABC81CFEC671}"/>
              </a:ext>
            </a:extLst>
          </p:cNvPr>
          <p:cNvSpPr txBox="1"/>
          <p:nvPr/>
        </p:nvSpPr>
        <p:spPr>
          <a:xfrm>
            <a:off x="221714" y="1163618"/>
            <a:ext cx="1312135" cy="376517"/>
          </a:xfrm>
          <a:prstGeom prst="rect">
            <a:avLst/>
          </a:prstGeom>
          <a:noFill/>
        </p:spPr>
        <p:txBody>
          <a:bodyPr wrap="square" rtlCol="0">
            <a:spAutoFit/>
          </a:bodyPr>
          <a:lstStyle/>
          <a:p>
            <a:r>
              <a:rPr lang="en-US" dirty="0">
                <a:solidFill>
                  <a:schemeClr val="bg1"/>
                </a:solidFill>
              </a:rPr>
              <a:t>Top Words</a:t>
            </a:r>
          </a:p>
        </p:txBody>
      </p:sp>
      <p:sp>
        <p:nvSpPr>
          <p:cNvPr id="22" name="TextBox 21">
            <a:extLst>
              <a:ext uri="{FF2B5EF4-FFF2-40B4-BE49-F238E27FC236}">
                <a16:creationId xmlns:a16="http://schemas.microsoft.com/office/drawing/2014/main" id="{FAA8BCDC-127B-8002-369D-5C8A1E9E666B}"/>
              </a:ext>
            </a:extLst>
          </p:cNvPr>
          <p:cNvSpPr txBox="1"/>
          <p:nvPr/>
        </p:nvSpPr>
        <p:spPr>
          <a:xfrm>
            <a:off x="173747" y="3571801"/>
            <a:ext cx="1312135" cy="376517"/>
          </a:xfrm>
          <a:prstGeom prst="rect">
            <a:avLst/>
          </a:prstGeom>
          <a:noFill/>
        </p:spPr>
        <p:txBody>
          <a:bodyPr wrap="square" rtlCol="0">
            <a:spAutoFit/>
          </a:bodyPr>
          <a:lstStyle/>
          <a:p>
            <a:r>
              <a:rPr lang="en-US" dirty="0">
                <a:solidFill>
                  <a:schemeClr val="bg1"/>
                </a:solidFill>
              </a:rPr>
              <a:t>Top Words</a:t>
            </a:r>
          </a:p>
        </p:txBody>
      </p:sp>
      <p:sp>
        <p:nvSpPr>
          <p:cNvPr id="23" name="TextBox 22">
            <a:extLst>
              <a:ext uri="{FF2B5EF4-FFF2-40B4-BE49-F238E27FC236}">
                <a16:creationId xmlns:a16="http://schemas.microsoft.com/office/drawing/2014/main" id="{912A85B6-7B9C-96CD-FD31-027E48BA1C12}"/>
              </a:ext>
            </a:extLst>
          </p:cNvPr>
          <p:cNvSpPr txBox="1"/>
          <p:nvPr/>
        </p:nvSpPr>
        <p:spPr>
          <a:xfrm>
            <a:off x="319240" y="5696339"/>
            <a:ext cx="1312135" cy="376517"/>
          </a:xfrm>
          <a:prstGeom prst="rect">
            <a:avLst/>
          </a:prstGeom>
          <a:noFill/>
        </p:spPr>
        <p:txBody>
          <a:bodyPr wrap="square" rtlCol="0">
            <a:spAutoFit/>
          </a:bodyPr>
          <a:lstStyle/>
          <a:p>
            <a:r>
              <a:rPr lang="en-US" dirty="0">
                <a:solidFill>
                  <a:schemeClr val="bg1"/>
                </a:solidFill>
              </a:rPr>
              <a:t>Top Words</a:t>
            </a:r>
          </a:p>
        </p:txBody>
      </p:sp>
      <p:pic>
        <p:nvPicPr>
          <p:cNvPr id="18" name="Picture 17">
            <a:extLst>
              <a:ext uri="{FF2B5EF4-FFF2-40B4-BE49-F238E27FC236}">
                <a16:creationId xmlns:a16="http://schemas.microsoft.com/office/drawing/2014/main" id="{59B41E93-725E-0362-A24C-DD360B73E3E5}"/>
              </a:ext>
            </a:extLst>
          </p:cNvPr>
          <p:cNvPicPr>
            <a:picLocks noChangeAspect="1"/>
          </p:cNvPicPr>
          <p:nvPr/>
        </p:nvPicPr>
        <p:blipFill>
          <a:blip r:embed="rId4"/>
          <a:stretch>
            <a:fillRect/>
          </a:stretch>
        </p:blipFill>
        <p:spPr>
          <a:xfrm>
            <a:off x="2236028" y="1350359"/>
            <a:ext cx="10762997" cy="1978873"/>
          </a:xfrm>
          <a:prstGeom prst="rect">
            <a:avLst/>
          </a:prstGeom>
        </p:spPr>
      </p:pic>
      <p:pic>
        <p:nvPicPr>
          <p:cNvPr id="20" name="Picture 19">
            <a:extLst>
              <a:ext uri="{FF2B5EF4-FFF2-40B4-BE49-F238E27FC236}">
                <a16:creationId xmlns:a16="http://schemas.microsoft.com/office/drawing/2014/main" id="{884F413B-7DA9-1817-6E7F-76F3C1606ABB}"/>
              </a:ext>
            </a:extLst>
          </p:cNvPr>
          <p:cNvPicPr>
            <a:picLocks noChangeAspect="1"/>
          </p:cNvPicPr>
          <p:nvPr/>
        </p:nvPicPr>
        <p:blipFill>
          <a:blip r:embed="rId5"/>
          <a:stretch>
            <a:fillRect/>
          </a:stretch>
        </p:blipFill>
        <p:spPr>
          <a:xfrm>
            <a:off x="2236029" y="3679255"/>
            <a:ext cx="10762997" cy="1806097"/>
          </a:xfrm>
          <a:prstGeom prst="rect">
            <a:avLst/>
          </a:prstGeom>
        </p:spPr>
      </p:pic>
      <p:pic>
        <p:nvPicPr>
          <p:cNvPr id="27" name="Picture 26">
            <a:extLst>
              <a:ext uri="{FF2B5EF4-FFF2-40B4-BE49-F238E27FC236}">
                <a16:creationId xmlns:a16="http://schemas.microsoft.com/office/drawing/2014/main" id="{1ED4F836-101D-D72C-B335-8484142EE57B}"/>
              </a:ext>
            </a:extLst>
          </p:cNvPr>
          <p:cNvPicPr>
            <a:picLocks noChangeAspect="1"/>
          </p:cNvPicPr>
          <p:nvPr/>
        </p:nvPicPr>
        <p:blipFill>
          <a:blip r:embed="rId6"/>
          <a:stretch>
            <a:fillRect/>
          </a:stretch>
        </p:blipFill>
        <p:spPr>
          <a:xfrm>
            <a:off x="2228408" y="5863733"/>
            <a:ext cx="10770617" cy="1573597"/>
          </a:xfrm>
          <a:prstGeom prst="rect">
            <a:avLst/>
          </a:prstGeom>
        </p:spPr>
      </p:pic>
    </p:spTree>
    <p:extLst>
      <p:ext uri="{BB962C8B-B14F-4D97-AF65-F5344CB8AC3E}">
        <p14:creationId xmlns:p14="http://schemas.microsoft.com/office/powerpoint/2010/main" val="2694961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2570" y="0"/>
            <a:ext cx="14630400" cy="8229600"/>
          </a:xfrm>
          <a:prstGeom prst="rect">
            <a:avLst/>
          </a:prstGeom>
        </p:spPr>
      </p:pic>
      <p:sp>
        <p:nvSpPr>
          <p:cNvPr id="3" name="Shape 0"/>
          <p:cNvSpPr/>
          <p:nvPr/>
        </p:nvSpPr>
        <p:spPr>
          <a:xfrm>
            <a:off x="42570" y="0"/>
            <a:ext cx="14630400" cy="8229600"/>
          </a:xfrm>
          <a:prstGeom prst="rect">
            <a:avLst/>
          </a:prstGeom>
          <a:solidFill>
            <a:srgbClr val="0D0A2C">
              <a:alpha val="75000"/>
            </a:srgbClr>
          </a:solidFill>
          <a:ln/>
        </p:spPr>
        <p:txBody>
          <a:bodyPr/>
          <a:lstStyle/>
          <a:p>
            <a:pPr>
              <a:lnSpc>
                <a:spcPct val="107000"/>
              </a:lnSpc>
              <a:spcAft>
                <a:spcPts val="800"/>
              </a:spcAft>
            </a:pP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Case 1: When Topics = 5:</a:t>
            </a:r>
            <a:endParaRPr lang="en-IN" sz="1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6" name="TextBox 5">
            <a:extLst>
              <a:ext uri="{FF2B5EF4-FFF2-40B4-BE49-F238E27FC236}">
                <a16:creationId xmlns:a16="http://schemas.microsoft.com/office/drawing/2014/main" id="{DF6BBD58-6111-28E3-4512-E653BB929F30}"/>
              </a:ext>
            </a:extLst>
          </p:cNvPr>
          <p:cNvSpPr txBox="1"/>
          <p:nvPr/>
        </p:nvSpPr>
        <p:spPr>
          <a:xfrm>
            <a:off x="108930" y="564535"/>
            <a:ext cx="7099291" cy="7669857"/>
          </a:xfrm>
          <a:prstGeom prst="rect">
            <a:avLst/>
          </a:prstGeom>
          <a:noFill/>
        </p:spPr>
        <p:txBody>
          <a:bodyPr wrap="square" rtlCol="0">
            <a:spAutoFit/>
          </a:bodyPr>
          <a:lstStyle/>
          <a:p>
            <a:endParaRPr lang="en-IN" sz="1400" b="1" dirty="0">
              <a:solidFill>
                <a:schemeClr val="bg1"/>
              </a:solidFill>
              <a:latin typeface="Times New Roman" panose="02020603050405020304" pitchFamily="18" charset="0"/>
              <a:cs typeface="Times New Roman" panose="02020603050405020304" pitchFamily="18" charset="0"/>
            </a:endParaRPr>
          </a:p>
          <a:p>
            <a:r>
              <a:rPr lang="en-IN" sz="1600" b="1" dirty="0">
                <a:solidFill>
                  <a:schemeClr val="bg1"/>
                </a:solidFill>
                <a:latin typeface="Times New Roman" panose="02020603050405020304" pitchFamily="18" charset="0"/>
                <a:cs typeface="Times New Roman" panose="02020603050405020304" pitchFamily="18" charset="0"/>
              </a:rPr>
              <a:t>Topic 1</a:t>
            </a:r>
            <a:r>
              <a:rPr lang="en-IN" sz="1600" b="1" dirty="0">
                <a:solidFill>
                  <a:schemeClr val="accent5">
                    <a:lumMod val="40000"/>
                    <a:lumOff val="60000"/>
                  </a:schemeClr>
                </a:solidFill>
                <a:latin typeface="Times New Roman" panose="02020603050405020304" pitchFamily="18" charset="0"/>
                <a:cs typeface="Times New Roman" panose="02020603050405020304" pitchFamily="18" charset="0"/>
              </a:rPr>
              <a:t>: Music and Popularity</a:t>
            </a:r>
          </a:p>
          <a:p>
            <a:pPr marL="285750" indent="-285750">
              <a:buFont typeface="Arial" panose="020B0604020202020204" pitchFamily="34" charset="0"/>
              <a:buChar char="•"/>
            </a:pPr>
            <a:r>
              <a:rPr lang="en-IN" sz="1400" b="1" dirty="0">
                <a:solidFill>
                  <a:schemeClr val="bg1"/>
                </a:solidFill>
                <a:latin typeface="Times New Roman" panose="02020603050405020304" pitchFamily="18" charset="0"/>
                <a:cs typeface="Times New Roman" panose="02020603050405020304" pitchFamily="18" charset="0"/>
              </a:rPr>
              <a:t>Main terms:</a:t>
            </a:r>
            <a:r>
              <a:rPr lang="en-IN" sz="1400" dirty="0">
                <a:solidFill>
                  <a:schemeClr val="bg1"/>
                </a:solidFill>
                <a:latin typeface="Times New Roman" panose="02020603050405020304" pitchFamily="18" charset="0"/>
                <a:cs typeface="Times New Roman" panose="02020603050405020304" pitchFamily="18" charset="0"/>
              </a:rPr>
              <a:t> fear, </a:t>
            </a:r>
            <a:r>
              <a:rPr lang="en-IN" sz="1400" dirty="0" err="1">
                <a:solidFill>
                  <a:schemeClr val="bg1"/>
                </a:solidFill>
                <a:latin typeface="Times New Roman" panose="02020603050405020304" pitchFamily="18" charset="0"/>
                <a:cs typeface="Times New Roman" panose="02020603050405020304" pitchFamily="18" charset="0"/>
              </a:rPr>
              <a:t>korea</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im</a:t>
            </a:r>
            <a:r>
              <a:rPr lang="en-IN" sz="1400" dirty="0">
                <a:solidFill>
                  <a:schemeClr val="bg1"/>
                </a:solidFill>
                <a:latin typeface="Times New Roman" panose="02020603050405020304" pitchFamily="18" charset="0"/>
                <a:cs typeface="Times New Roman" panose="02020603050405020304" pitchFamily="18" charset="0"/>
              </a:rPr>
              <a:t>, today, photo, </a:t>
            </a:r>
            <a:r>
              <a:rPr lang="en-IN" sz="1400" dirty="0" err="1">
                <a:solidFill>
                  <a:schemeClr val="bg1"/>
                </a:solidFill>
                <a:latin typeface="Times New Roman" panose="02020603050405020304" pitchFamily="18" charset="0"/>
                <a:cs typeface="Times New Roman" panose="02020603050405020304" pitchFamily="18" charset="0"/>
              </a:rPr>
              <a:t>june</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youtube</a:t>
            </a:r>
            <a:r>
              <a:rPr lang="en-IN" sz="1400" dirty="0">
                <a:solidFill>
                  <a:schemeClr val="bg1"/>
                </a:solidFill>
                <a:latin typeface="Times New Roman" panose="02020603050405020304" pitchFamily="18" charset="0"/>
                <a:cs typeface="Times New Roman" panose="02020603050405020304" pitchFamily="18" charset="0"/>
              </a:rPr>
              <a:t>, issue, </a:t>
            </a:r>
            <a:r>
              <a:rPr lang="en-IN" sz="1400" dirty="0" err="1">
                <a:solidFill>
                  <a:schemeClr val="bg1"/>
                </a:solidFill>
                <a:latin typeface="Times New Roman" panose="02020603050405020304" pitchFamily="18" charset="0"/>
                <a:cs typeface="Times New Roman" panose="02020603050405020304" pitchFamily="18" charset="0"/>
              </a:rPr>
              <a:t>yun</a:t>
            </a:r>
            <a:r>
              <a:rPr lang="en-IN" sz="1400" dirty="0">
                <a:solidFill>
                  <a:schemeClr val="bg1"/>
                </a:solidFill>
                <a:latin typeface="Times New Roman" panose="02020603050405020304" pitchFamily="18" charset="0"/>
                <a:cs typeface="Times New Roman" panose="02020603050405020304" pitchFamily="18" charset="0"/>
              </a:rPr>
              <a:t>, girl, song, chart, week, surpassed, view</a:t>
            </a:r>
          </a:p>
          <a:p>
            <a:pPr marL="285750" indent="-285750">
              <a:buFont typeface="Arial" panose="020B0604020202020204" pitchFamily="34" charset="0"/>
              <a:buChar char="•"/>
            </a:pPr>
            <a:endParaRPr lang="en-IN" sz="1400" dirty="0">
              <a:solidFill>
                <a:schemeClr val="bg1"/>
              </a:solidFill>
              <a:latin typeface="Times New Roman" panose="02020603050405020304" pitchFamily="18" charset="0"/>
              <a:cs typeface="Times New Roman" panose="02020603050405020304" pitchFamily="18" charset="0"/>
            </a:endParaRPr>
          </a:p>
          <a:p>
            <a:r>
              <a:rPr lang="en-IN" sz="1400" b="1" dirty="0">
                <a:solidFill>
                  <a:schemeClr val="bg1"/>
                </a:solidFill>
                <a:latin typeface="Times New Roman" panose="02020603050405020304" pitchFamily="18" charset="0"/>
                <a:cs typeface="Times New Roman" panose="02020603050405020304" pitchFamily="18" charset="0"/>
              </a:rPr>
              <a:t>Types of Support:</a:t>
            </a:r>
            <a:endParaRPr lang="en-IN" sz="14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400" b="1" dirty="0">
                <a:solidFill>
                  <a:schemeClr val="bg1"/>
                </a:solidFill>
                <a:latin typeface="Times New Roman" panose="02020603050405020304" pitchFamily="18" charset="0"/>
                <a:cs typeface="Times New Roman" panose="02020603050405020304" pitchFamily="18" charset="0"/>
              </a:rPr>
              <a:t>Emotional Support:</a:t>
            </a:r>
            <a:r>
              <a:rPr lang="en-IN" sz="1400" dirty="0">
                <a:solidFill>
                  <a:schemeClr val="bg1"/>
                </a:solidFill>
                <a:latin typeface="Times New Roman" panose="02020603050405020304" pitchFamily="18" charset="0"/>
                <a:cs typeface="Times New Roman" panose="02020603050405020304" pitchFamily="18" charset="0"/>
              </a:rPr>
              <a:t> 'fear', '</a:t>
            </a:r>
            <a:r>
              <a:rPr lang="en-IN" sz="1400" dirty="0" err="1">
                <a:solidFill>
                  <a:schemeClr val="bg1"/>
                </a:solidFill>
                <a:latin typeface="Times New Roman" panose="02020603050405020304" pitchFamily="18" charset="0"/>
                <a:cs typeface="Times New Roman" panose="02020603050405020304" pitchFamily="18" charset="0"/>
              </a:rPr>
              <a:t>im</a:t>
            </a:r>
            <a:r>
              <a:rPr lang="en-IN" sz="1400" dirty="0">
                <a:solidFill>
                  <a:schemeClr val="bg1"/>
                </a:solidFill>
                <a:latin typeface="Times New Roman" panose="02020603050405020304" pitchFamily="18" charset="0"/>
                <a:cs typeface="Times New Roman" panose="02020603050405020304" pitchFamily="18" charset="0"/>
              </a:rPr>
              <a:t>', 'girl' (expressing feelings and personal experiences).</a:t>
            </a:r>
          </a:p>
          <a:p>
            <a:pPr marL="285750" indent="-285750">
              <a:buFont typeface="Arial" panose="020B0604020202020204" pitchFamily="34" charset="0"/>
              <a:buChar char="•"/>
            </a:pPr>
            <a:r>
              <a:rPr lang="en-IN" sz="1400" b="1" dirty="0">
                <a:solidFill>
                  <a:schemeClr val="bg1"/>
                </a:solidFill>
                <a:latin typeface="Times New Roman" panose="02020603050405020304" pitchFamily="18" charset="0"/>
                <a:cs typeface="Times New Roman" panose="02020603050405020304" pitchFamily="18" charset="0"/>
              </a:rPr>
              <a:t>Informational Support:</a:t>
            </a:r>
            <a:r>
              <a:rPr lang="en-IN" sz="1400" dirty="0">
                <a:solidFill>
                  <a:schemeClr val="bg1"/>
                </a:solidFill>
                <a:latin typeface="Times New Roman" panose="02020603050405020304" pitchFamily="18" charset="0"/>
                <a:cs typeface="Times New Roman" panose="02020603050405020304" pitchFamily="18" charset="0"/>
              </a:rPr>
              <a:t> 'today', 'photo', '</a:t>
            </a:r>
            <a:r>
              <a:rPr lang="en-IN" sz="1400" dirty="0" err="1">
                <a:solidFill>
                  <a:schemeClr val="bg1"/>
                </a:solidFill>
                <a:latin typeface="Times New Roman" panose="02020603050405020304" pitchFamily="18" charset="0"/>
                <a:cs typeface="Times New Roman" panose="02020603050405020304" pitchFamily="18" charset="0"/>
              </a:rPr>
              <a:t>june</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youtube</a:t>
            </a:r>
            <a:r>
              <a:rPr lang="en-IN" sz="1400" dirty="0">
                <a:solidFill>
                  <a:schemeClr val="bg1"/>
                </a:solidFill>
                <a:latin typeface="Times New Roman" panose="02020603050405020304" pitchFamily="18" charset="0"/>
                <a:cs typeface="Times New Roman" panose="02020603050405020304" pitchFamily="18" charset="0"/>
              </a:rPr>
              <a:t>', 'chart', 'week', 'surpassed', 'view' (sharing knowledge and updates about events and achievements).</a:t>
            </a:r>
          </a:p>
          <a:p>
            <a:pPr marL="285750" indent="-285750">
              <a:buFont typeface="Arial" panose="020B0604020202020204" pitchFamily="34" charset="0"/>
              <a:buChar char="•"/>
            </a:pPr>
            <a:r>
              <a:rPr lang="en-IN" sz="1400" b="1" dirty="0">
                <a:solidFill>
                  <a:schemeClr val="bg1"/>
                </a:solidFill>
                <a:latin typeface="Times New Roman" panose="02020603050405020304" pitchFamily="18" charset="0"/>
                <a:cs typeface="Times New Roman" panose="02020603050405020304" pitchFamily="18" charset="0"/>
              </a:rPr>
              <a:t>Appraisal Support:</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korea</a:t>
            </a:r>
            <a:r>
              <a:rPr lang="en-IN" sz="1400" dirty="0">
                <a:solidFill>
                  <a:schemeClr val="bg1"/>
                </a:solidFill>
                <a:latin typeface="Times New Roman" panose="02020603050405020304" pitchFamily="18" charset="0"/>
                <a:cs typeface="Times New Roman" panose="02020603050405020304" pitchFamily="18" charset="0"/>
              </a:rPr>
              <a:t>', 'issue', '</a:t>
            </a:r>
            <a:r>
              <a:rPr lang="en-IN" sz="1400" dirty="0" err="1">
                <a:solidFill>
                  <a:schemeClr val="bg1"/>
                </a:solidFill>
                <a:latin typeface="Times New Roman" panose="02020603050405020304" pitchFamily="18" charset="0"/>
                <a:cs typeface="Times New Roman" panose="02020603050405020304" pitchFamily="18" charset="0"/>
              </a:rPr>
              <a:t>yun</a:t>
            </a:r>
            <a:r>
              <a:rPr lang="en-IN" sz="1400" dirty="0">
                <a:solidFill>
                  <a:schemeClr val="bg1"/>
                </a:solidFill>
                <a:latin typeface="Times New Roman" panose="02020603050405020304" pitchFamily="18" charset="0"/>
                <a:cs typeface="Times New Roman" panose="02020603050405020304" pitchFamily="18" charset="0"/>
              </a:rPr>
              <a:t>', 'song' (evaluating and discussing situations or achievements).</a:t>
            </a:r>
          </a:p>
          <a:p>
            <a:pPr>
              <a:buFont typeface="Arial" panose="020B0604020202020204" pitchFamily="34" charset="0"/>
              <a:buChar char="•"/>
            </a:pPr>
            <a:endParaRPr lang="en-IN" sz="1400" dirty="0">
              <a:solidFill>
                <a:schemeClr val="bg1"/>
              </a:solidFill>
              <a:latin typeface="Times New Roman" panose="02020603050405020304" pitchFamily="18" charset="0"/>
              <a:cs typeface="Times New Roman" panose="02020603050405020304" pitchFamily="18" charset="0"/>
            </a:endParaRPr>
          </a:p>
          <a:p>
            <a:r>
              <a:rPr lang="en-IN" sz="1600" b="1" dirty="0">
                <a:solidFill>
                  <a:schemeClr val="bg1"/>
                </a:solidFill>
                <a:latin typeface="Times New Roman" panose="02020603050405020304" pitchFamily="18" charset="0"/>
                <a:cs typeface="Times New Roman" panose="02020603050405020304" pitchFamily="18" charset="0"/>
              </a:rPr>
              <a:t>Topic 2: </a:t>
            </a:r>
            <a:r>
              <a:rPr lang="en-IN" sz="1600" b="1" dirty="0">
                <a:solidFill>
                  <a:schemeClr val="accent5">
                    <a:lumMod val="40000"/>
                    <a:lumOff val="60000"/>
                  </a:schemeClr>
                </a:solidFill>
                <a:latin typeface="Times New Roman" panose="02020603050405020304" pitchFamily="18" charset="0"/>
                <a:cs typeface="Times New Roman" panose="02020603050405020304" pitchFamily="18" charset="0"/>
              </a:rPr>
              <a:t>Trading and Promotional Activities</a:t>
            </a:r>
          </a:p>
          <a:p>
            <a:pPr marL="285750" indent="-285750">
              <a:buFont typeface="Arial" panose="020B0604020202020204" pitchFamily="34" charset="0"/>
              <a:buChar char="•"/>
            </a:pPr>
            <a:r>
              <a:rPr lang="en-IN" sz="1400" b="1" dirty="0">
                <a:solidFill>
                  <a:schemeClr val="bg1"/>
                </a:solidFill>
                <a:latin typeface="Times New Roman" panose="02020603050405020304" pitchFamily="18" charset="0"/>
                <a:cs typeface="Times New Roman" panose="02020603050405020304" pitchFamily="18" charset="0"/>
              </a:rPr>
              <a:t>Main terms:</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wts</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lfb</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ph</a:t>
            </a:r>
            <a:r>
              <a:rPr lang="en-IN" sz="1400" dirty="0">
                <a:solidFill>
                  <a:schemeClr val="bg1"/>
                </a:solidFill>
                <a:latin typeface="Times New Roman" panose="02020603050405020304" pitchFamily="18" charset="0"/>
                <a:cs typeface="Times New Roman" panose="02020603050405020304" pitchFamily="18" charset="0"/>
              </a:rPr>
              <a:t>, pc, insight, </a:t>
            </a:r>
            <a:r>
              <a:rPr lang="en-IN" sz="1400" dirty="0" err="1">
                <a:solidFill>
                  <a:schemeClr val="bg1"/>
                </a:solidFill>
                <a:latin typeface="Times New Roman" panose="02020603050405020304" pitchFamily="18" charset="0"/>
                <a:cs typeface="Times New Roman" panose="02020603050405020304" pitchFamily="18" charset="0"/>
              </a:rPr>
              <a:t>hybe</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onhand</a:t>
            </a:r>
            <a:r>
              <a:rPr lang="en-IN" sz="1400" dirty="0">
                <a:solidFill>
                  <a:schemeClr val="bg1"/>
                </a:solidFill>
                <a:latin typeface="Times New Roman" panose="02020603050405020304" pitchFamily="18" charset="0"/>
                <a:cs typeface="Times New Roman" panose="02020603050405020304" pitchFamily="18" charset="0"/>
              </a:rPr>
              <a:t>, set, </a:t>
            </a:r>
            <a:r>
              <a:rPr lang="en-IN" sz="1400" dirty="0" err="1">
                <a:solidFill>
                  <a:schemeClr val="bg1"/>
                </a:solidFill>
                <a:latin typeface="Times New Roman" panose="02020603050405020304" pitchFamily="18" charset="0"/>
                <a:cs typeface="Times New Roman" panose="02020603050405020304" pitchFamily="18" charset="0"/>
              </a:rPr>
              <a:t>php</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payo</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ld</a:t>
            </a:r>
            <a:r>
              <a:rPr lang="en-IN" sz="1400" dirty="0">
                <a:solidFill>
                  <a:schemeClr val="bg1"/>
                </a:solidFill>
                <a:latin typeface="Times New Roman" panose="02020603050405020304" pitchFamily="18" charset="0"/>
                <a:cs typeface="Times New Roman" panose="02020603050405020304" pitchFamily="18" charset="0"/>
              </a:rPr>
              <a:t>, photocards, dm, </a:t>
            </a:r>
            <a:r>
              <a:rPr lang="en-IN" sz="1400" dirty="0" err="1">
                <a:solidFill>
                  <a:schemeClr val="bg1"/>
                </a:solidFill>
                <a:latin typeface="Times New Roman" panose="02020603050405020304" pitchFamily="18" charset="0"/>
                <a:cs typeface="Times New Roman" panose="02020603050405020304" pitchFamily="18" charset="0"/>
              </a:rPr>
              <a:t>pob</a:t>
            </a:r>
            <a:r>
              <a:rPr lang="en-IN" sz="1400" dirty="0">
                <a:solidFill>
                  <a:schemeClr val="bg1"/>
                </a:solidFill>
                <a:latin typeface="Times New Roman" panose="02020603050405020304" pitchFamily="18" charset="0"/>
                <a:cs typeface="Times New Roman" panose="02020603050405020304" pitchFamily="18" charset="0"/>
              </a:rPr>
              <a:t>, lucky</a:t>
            </a:r>
          </a:p>
          <a:p>
            <a:pPr marL="285750" indent="-285750">
              <a:buFont typeface="Arial" panose="020B0604020202020204" pitchFamily="34" charset="0"/>
              <a:buChar char="•"/>
            </a:pPr>
            <a:endParaRPr lang="en-IN" sz="1400" dirty="0">
              <a:solidFill>
                <a:schemeClr val="bg1"/>
              </a:solidFill>
              <a:latin typeface="Times New Roman" panose="02020603050405020304" pitchFamily="18" charset="0"/>
              <a:cs typeface="Times New Roman" panose="02020603050405020304" pitchFamily="18" charset="0"/>
            </a:endParaRPr>
          </a:p>
          <a:p>
            <a:r>
              <a:rPr lang="en-IN" sz="1400" b="1" dirty="0">
                <a:solidFill>
                  <a:schemeClr val="bg1"/>
                </a:solidFill>
                <a:latin typeface="Times New Roman" panose="02020603050405020304" pitchFamily="18" charset="0"/>
                <a:cs typeface="Times New Roman" panose="02020603050405020304" pitchFamily="18" charset="0"/>
              </a:rPr>
              <a:t>Types of Support:</a:t>
            </a:r>
            <a:endParaRPr lang="en-IN" sz="14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400" b="1" dirty="0">
                <a:solidFill>
                  <a:schemeClr val="bg1"/>
                </a:solidFill>
                <a:latin typeface="Times New Roman" panose="02020603050405020304" pitchFamily="18" charset="0"/>
                <a:cs typeface="Times New Roman" panose="02020603050405020304" pitchFamily="18" charset="0"/>
              </a:rPr>
              <a:t>Instrumental Support:</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wts</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lfb</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ph</a:t>
            </a:r>
            <a:r>
              <a:rPr lang="en-IN" sz="1400" dirty="0">
                <a:solidFill>
                  <a:schemeClr val="bg1"/>
                </a:solidFill>
                <a:latin typeface="Times New Roman" panose="02020603050405020304" pitchFamily="18" charset="0"/>
                <a:cs typeface="Times New Roman" panose="02020603050405020304" pitchFamily="18" charset="0"/>
              </a:rPr>
              <a:t>', 'pc', '</a:t>
            </a:r>
            <a:r>
              <a:rPr lang="en-IN" sz="1400" dirty="0" err="1">
                <a:solidFill>
                  <a:schemeClr val="bg1"/>
                </a:solidFill>
                <a:latin typeface="Times New Roman" panose="02020603050405020304" pitchFamily="18" charset="0"/>
                <a:cs typeface="Times New Roman" panose="02020603050405020304" pitchFamily="18" charset="0"/>
              </a:rPr>
              <a:t>onhand</a:t>
            </a:r>
            <a:r>
              <a:rPr lang="en-IN" sz="1400" dirty="0">
                <a:solidFill>
                  <a:schemeClr val="bg1"/>
                </a:solidFill>
                <a:latin typeface="Times New Roman" panose="02020603050405020304" pitchFamily="18" charset="0"/>
                <a:cs typeface="Times New Roman" panose="02020603050405020304" pitchFamily="18" charset="0"/>
              </a:rPr>
              <a:t>', 'set', '</a:t>
            </a:r>
            <a:r>
              <a:rPr lang="en-IN" sz="1400" dirty="0" err="1">
                <a:solidFill>
                  <a:schemeClr val="bg1"/>
                </a:solidFill>
                <a:latin typeface="Times New Roman" panose="02020603050405020304" pitchFamily="18" charset="0"/>
                <a:cs typeface="Times New Roman" panose="02020603050405020304" pitchFamily="18" charset="0"/>
              </a:rPr>
              <a:t>php</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payo</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ld</a:t>
            </a:r>
            <a:r>
              <a:rPr lang="en-IN" sz="1400" dirty="0">
                <a:solidFill>
                  <a:schemeClr val="bg1"/>
                </a:solidFill>
                <a:latin typeface="Times New Roman" panose="02020603050405020304" pitchFamily="18" charset="0"/>
                <a:cs typeface="Times New Roman" panose="02020603050405020304" pitchFamily="18" charset="0"/>
              </a:rPr>
              <a:t>', 'photocards', 'dm', '</a:t>
            </a:r>
            <a:r>
              <a:rPr lang="en-IN" sz="1400" dirty="0" err="1">
                <a:solidFill>
                  <a:schemeClr val="bg1"/>
                </a:solidFill>
                <a:latin typeface="Times New Roman" panose="02020603050405020304" pitchFamily="18" charset="0"/>
                <a:cs typeface="Times New Roman" panose="02020603050405020304" pitchFamily="18" charset="0"/>
              </a:rPr>
              <a:t>pob</a:t>
            </a:r>
            <a:r>
              <a:rPr lang="en-IN" sz="1400" dirty="0">
                <a:solidFill>
                  <a:schemeClr val="bg1"/>
                </a:solidFill>
                <a:latin typeface="Times New Roman" panose="02020603050405020304" pitchFamily="18" charset="0"/>
                <a:cs typeface="Times New Roman" panose="02020603050405020304" pitchFamily="18" charset="0"/>
              </a:rPr>
              <a:t>' (facilitating transactions and logistics).</a:t>
            </a:r>
          </a:p>
          <a:p>
            <a:pPr marL="285750" indent="-285750">
              <a:buFont typeface="Arial" panose="020B0604020202020204" pitchFamily="34" charset="0"/>
              <a:buChar char="•"/>
            </a:pPr>
            <a:r>
              <a:rPr lang="en-IN" sz="1400" b="1" dirty="0">
                <a:solidFill>
                  <a:schemeClr val="bg1"/>
                </a:solidFill>
                <a:latin typeface="Times New Roman" panose="02020603050405020304" pitchFamily="18" charset="0"/>
                <a:cs typeface="Times New Roman" panose="02020603050405020304" pitchFamily="18" charset="0"/>
              </a:rPr>
              <a:t>Informational Support:</a:t>
            </a:r>
            <a:r>
              <a:rPr lang="en-IN" sz="1400" dirty="0">
                <a:solidFill>
                  <a:schemeClr val="bg1"/>
                </a:solidFill>
                <a:latin typeface="Times New Roman" panose="02020603050405020304" pitchFamily="18" charset="0"/>
                <a:cs typeface="Times New Roman" panose="02020603050405020304" pitchFamily="18" charset="0"/>
              </a:rPr>
              <a:t> 'insight', '</a:t>
            </a:r>
            <a:r>
              <a:rPr lang="en-IN" sz="1400" dirty="0" err="1">
                <a:solidFill>
                  <a:schemeClr val="bg1"/>
                </a:solidFill>
                <a:latin typeface="Times New Roman" panose="02020603050405020304" pitchFamily="18" charset="0"/>
                <a:cs typeface="Times New Roman" panose="02020603050405020304" pitchFamily="18" charset="0"/>
              </a:rPr>
              <a:t>hybe</a:t>
            </a:r>
            <a:r>
              <a:rPr lang="en-IN" sz="1400" dirty="0">
                <a:solidFill>
                  <a:schemeClr val="bg1"/>
                </a:solidFill>
                <a:latin typeface="Times New Roman" panose="02020603050405020304" pitchFamily="18" charset="0"/>
                <a:cs typeface="Times New Roman" panose="02020603050405020304" pitchFamily="18" charset="0"/>
              </a:rPr>
              <a:t>', 'lucky' (possibly strategies or discussions related to promotions).</a:t>
            </a:r>
          </a:p>
          <a:p>
            <a:pPr>
              <a:buFont typeface="Arial" panose="020B0604020202020204" pitchFamily="34" charset="0"/>
              <a:buChar char="•"/>
            </a:pPr>
            <a:endParaRPr lang="en-IN" sz="1600" dirty="0">
              <a:solidFill>
                <a:schemeClr val="bg1"/>
              </a:solidFill>
              <a:latin typeface="Times New Roman" panose="02020603050405020304" pitchFamily="18" charset="0"/>
              <a:cs typeface="Times New Roman" panose="02020603050405020304" pitchFamily="18" charset="0"/>
            </a:endParaRPr>
          </a:p>
          <a:p>
            <a:r>
              <a:rPr lang="en-IN" sz="1600" b="1" dirty="0">
                <a:solidFill>
                  <a:schemeClr val="bg1"/>
                </a:solidFill>
                <a:latin typeface="Times New Roman" panose="02020603050405020304" pitchFamily="18" charset="0"/>
                <a:cs typeface="Times New Roman" panose="02020603050405020304" pitchFamily="18" charset="0"/>
              </a:rPr>
              <a:t>Topic 3: </a:t>
            </a:r>
            <a:r>
              <a:rPr lang="en-IN" sz="1600" b="1" dirty="0">
                <a:solidFill>
                  <a:schemeClr val="accent5">
                    <a:lumMod val="40000"/>
                    <a:lumOff val="60000"/>
                  </a:schemeClr>
                </a:solidFill>
                <a:latin typeface="Times New Roman" panose="02020603050405020304" pitchFamily="18" charset="0"/>
                <a:cs typeface="Times New Roman" panose="02020603050405020304" pitchFamily="18" charset="0"/>
              </a:rPr>
              <a:t>General Discussions and Opinions</a:t>
            </a:r>
          </a:p>
          <a:p>
            <a:pPr marL="285750" indent="-285750">
              <a:buFont typeface="Arial" panose="020B0604020202020204" pitchFamily="34" charset="0"/>
              <a:buChar char="•"/>
            </a:pPr>
            <a:r>
              <a:rPr lang="en-IN" sz="1400" b="1" dirty="0">
                <a:solidFill>
                  <a:schemeClr val="bg1"/>
                </a:solidFill>
                <a:latin typeface="Times New Roman" panose="02020603050405020304" pitchFamily="18" charset="0"/>
                <a:cs typeface="Times New Roman" panose="02020603050405020304" pitchFamily="18" charset="0"/>
              </a:rPr>
              <a:t>Main terms:</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hybe</a:t>
            </a:r>
            <a:r>
              <a:rPr lang="en-IN" sz="1400" dirty="0">
                <a:solidFill>
                  <a:schemeClr val="bg1"/>
                </a:solidFill>
                <a:latin typeface="Times New Roman" panose="02020603050405020304" pitchFamily="18" charset="0"/>
                <a:cs typeface="Times New Roman" panose="02020603050405020304" pitchFamily="18" charset="0"/>
              </a:rPr>
              <a:t>, like, just, know, stan, </a:t>
            </a:r>
            <a:r>
              <a:rPr lang="en-IN" sz="1400" dirty="0" err="1">
                <a:solidFill>
                  <a:schemeClr val="bg1"/>
                </a:solidFill>
                <a:latin typeface="Times New Roman" panose="02020603050405020304" pitchFamily="18" charset="0"/>
                <a:cs typeface="Times New Roman" panose="02020603050405020304" pitchFamily="18" charset="0"/>
              </a:rPr>
              <a:t>peop</a:t>
            </a:r>
            <a:r>
              <a:rPr lang="en-IN" sz="1400" dirty="0">
                <a:solidFill>
                  <a:schemeClr val="bg1"/>
                </a:solidFill>
                <a:latin typeface="Times New Roman" panose="02020603050405020304" pitchFamily="18" charset="0"/>
                <a:cs typeface="Times New Roman" panose="02020603050405020304" pitchFamily="18" charset="0"/>
              </a:rPr>
              <a:t>, girl, really, good, group, think, idol, </a:t>
            </a:r>
            <a:r>
              <a:rPr lang="en-IN" sz="1400" dirty="0" err="1">
                <a:solidFill>
                  <a:schemeClr val="bg1"/>
                </a:solidFill>
                <a:latin typeface="Times New Roman" panose="02020603050405020304" pitchFamily="18" charset="0"/>
                <a:cs typeface="Times New Roman" panose="02020603050405020304" pitchFamily="18" charset="0"/>
              </a:rPr>
              <a:t>dont</a:t>
            </a:r>
            <a:r>
              <a:rPr lang="en-IN" sz="1400" dirty="0">
                <a:solidFill>
                  <a:schemeClr val="bg1"/>
                </a:solidFill>
                <a:latin typeface="Times New Roman" panose="02020603050405020304" pitchFamily="18" charset="0"/>
                <a:cs typeface="Times New Roman" panose="02020603050405020304" pitchFamily="18" charset="0"/>
              </a:rPr>
              <a:t>, amp, time</a:t>
            </a:r>
          </a:p>
          <a:p>
            <a:pPr marL="285750" indent="-285750">
              <a:buFont typeface="Arial" panose="020B0604020202020204" pitchFamily="34" charset="0"/>
              <a:buChar char="•"/>
            </a:pPr>
            <a:endParaRPr lang="en-IN" sz="1400" dirty="0">
              <a:solidFill>
                <a:schemeClr val="bg1"/>
              </a:solidFill>
              <a:latin typeface="Times New Roman" panose="02020603050405020304" pitchFamily="18" charset="0"/>
              <a:cs typeface="Times New Roman" panose="02020603050405020304" pitchFamily="18" charset="0"/>
            </a:endParaRPr>
          </a:p>
          <a:p>
            <a:r>
              <a:rPr lang="en-IN" sz="1400" b="1" dirty="0">
                <a:solidFill>
                  <a:schemeClr val="bg1"/>
                </a:solidFill>
                <a:latin typeface="Times New Roman" panose="02020603050405020304" pitchFamily="18" charset="0"/>
                <a:cs typeface="Times New Roman" panose="02020603050405020304" pitchFamily="18" charset="0"/>
              </a:rPr>
              <a:t>Types of Support:</a:t>
            </a:r>
            <a:endParaRPr lang="en-IN" sz="14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400" b="1" dirty="0">
                <a:solidFill>
                  <a:schemeClr val="bg1"/>
                </a:solidFill>
                <a:latin typeface="Times New Roman" panose="02020603050405020304" pitchFamily="18" charset="0"/>
                <a:cs typeface="Times New Roman" panose="02020603050405020304" pitchFamily="18" charset="0"/>
              </a:rPr>
              <a:t>Emotional Support:</a:t>
            </a:r>
            <a:r>
              <a:rPr lang="en-IN" sz="1400" dirty="0">
                <a:solidFill>
                  <a:schemeClr val="bg1"/>
                </a:solidFill>
                <a:latin typeface="Times New Roman" panose="02020603050405020304" pitchFamily="18" charset="0"/>
                <a:cs typeface="Times New Roman" panose="02020603050405020304" pitchFamily="18" charset="0"/>
              </a:rPr>
              <a:t> 'like', 'just', 'really', 'good', '</a:t>
            </a:r>
            <a:r>
              <a:rPr lang="en-IN" sz="1400" dirty="0" err="1">
                <a:solidFill>
                  <a:schemeClr val="bg1"/>
                </a:solidFill>
                <a:latin typeface="Times New Roman" panose="02020603050405020304" pitchFamily="18" charset="0"/>
                <a:cs typeface="Times New Roman" panose="02020603050405020304" pitchFamily="18" charset="0"/>
              </a:rPr>
              <a:t>dont</a:t>
            </a:r>
            <a:r>
              <a:rPr lang="en-IN" sz="1400" dirty="0">
                <a:solidFill>
                  <a:schemeClr val="bg1"/>
                </a:solidFill>
                <a:latin typeface="Times New Roman" panose="02020603050405020304" pitchFamily="18" charset="0"/>
                <a:cs typeface="Times New Roman" panose="02020603050405020304" pitchFamily="18" charset="0"/>
              </a:rPr>
              <a:t>', 'time' (expressing opinions and personal experiences).</a:t>
            </a:r>
          </a:p>
          <a:p>
            <a:pPr marL="285750" indent="-285750">
              <a:buFont typeface="Arial" panose="020B0604020202020204" pitchFamily="34" charset="0"/>
              <a:buChar char="•"/>
            </a:pPr>
            <a:r>
              <a:rPr lang="en-IN" sz="1400" b="1" dirty="0">
                <a:solidFill>
                  <a:schemeClr val="bg1"/>
                </a:solidFill>
                <a:latin typeface="Times New Roman" panose="02020603050405020304" pitchFamily="18" charset="0"/>
                <a:cs typeface="Times New Roman" panose="02020603050405020304" pitchFamily="18" charset="0"/>
              </a:rPr>
              <a:t>Informational Support:</a:t>
            </a:r>
            <a:r>
              <a:rPr lang="en-IN" sz="1400" dirty="0">
                <a:solidFill>
                  <a:schemeClr val="bg1"/>
                </a:solidFill>
                <a:latin typeface="Times New Roman" panose="02020603050405020304" pitchFamily="18" charset="0"/>
                <a:cs typeface="Times New Roman" panose="02020603050405020304" pitchFamily="18" charset="0"/>
              </a:rPr>
              <a:t> 'know', 'stan', '</a:t>
            </a:r>
            <a:r>
              <a:rPr lang="en-IN" sz="1400" dirty="0" err="1">
                <a:solidFill>
                  <a:schemeClr val="bg1"/>
                </a:solidFill>
                <a:latin typeface="Times New Roman" panose="02020603050405020304" pitchFamily="18" charset="0"/>
                <a:cs typeface="Times New Roman" panose="02020603050405020304" pitchFamily="18" charset="0"/>
              </a:rPr>
              <a:t>peop</a:t>
            </a:r>
            <a:r>
              <a:rPr lang="en-IN" sz="1400" dirty="0">
                <a:solidFill>
                  <a:schemeClr val="bg1"/>
                </a:solidFill>
                <a:latin typeface="Times New Roman" panose="02020603050405020304" pitchFamily="18" charset="0"/>
                <a:cs typeface="Times New Roman" panose="02020603050405020304" pitchFamily="18" charset="0"/>
              </a:rPr>
              <a:t>', 'idol' (seeking or sharing knowledge and opinions).</a:t>
            </a:r>
          </a:p>
          <a:p>
            <a:pPr marL="285750" indent="-285750">
              <a:buFont typeface="Arial" panose="020B0604020202020204" pitchFamily="34" charset="0"/>
              <a:buChar char="•"/>
            </a:pPr>
            <a:r>
              <a:rPr lang="en-IN" sz="1400" b="1" dirty="0">
                <a:solidFill>
                  <a:schemeClr val="bg1"/>
                </a:solidFill>
                <a:latin typeface="Times New Roman" panose="02020603050405020304" pitchFamily="18" charset="0"/>
                <a:cs typeface="Times New Roman" panose="02020603050405020304" pitchFamily="18" charset="0"/>
              </a:rPr>
              <a:t>Appraisal Support:</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hybe</a:t>
            </a:r>
            <a:r>
              <a:rPr lang="en-IN" sz="1400" dirty="0">
                <a:solidFill>
                  <a:schemeClr val="bg1"/>
                </a:solidFill>
                <a:latin typeface="Times New Roman" panose="02020603050405020304" pitchFamily="18" charset="0"/>
                <a:cs typeface="Times New Roman" panose="02020603050405020304" pitchFamily="18" charset="0"/>
              </a:rPr>
              <a:t>', 'girl', 'group', 'think' (evaluating and discussing </a:t>
            </a:r>
            <a:r>
              <a:rPr lang="en-IN" sz="1600" dirty="0">
                <a:solidFill>
                  <a:schemeClr val="bg1"/>
                </a:solidFill>
                <a:latin typeface="Times New Roman" panose="02020603050405020304" pitchFamily="18" charset="0"/>
                <a:cs typeface="Times New Roman" panose="02020603050405020304" pitchFamily="18" charset="0"/>
              </a:rPr>
              <a:t>situations or experiences).</a:t>
            </a:r>
          </a:p>
          <a:p>
            <a:pPr>
              <a:lnSpc>
                <a:spcPct val="107000"/>
              </a:lnSpc>
              <a:spcAft>
                <a:spcPts val="800"/>
              </a:spcAft>
            </a:pPr>
            <a:endParaRPr lang="en-IN" dirty="0"/>
          </a:p>
        </p:txBody>
      </p:sp>
      <p:sp>
        <p:nvSpPr>
          <p:cNvPr id="9" name="TextBox 8">
            <a:extLst>
              <a:ext uri="{FF2B5EF4-FFF2-40B4-BE49-F238E27FC236}">
                <a16:creationId xmlns:a16="http://schemas.microsoft.com/office/drawing/2014/main" id="{F2D56B9D-0D5B-EFCD-811E-422310A1F7F7}"/>
              </a:ext>
            </a:extLst>
          </p:cNvPr>
          <p:cNvSpPr txBox="1"/>
          <p:nvPr/>
        </p:nvSpPr>
        <p:spPr>
          <a:xfrm>
            <a:off x="7483645" y="828168"/>
            <a:ext cx="6806923" cy="5078313"/>
          </a:xfrm>
          <a:prstGeom prst="rect">
            <a:avLst/>
          </a:prstGeom>
          <a:noFill/>
        </p:spPr>
        <p:txBody>
          <a:bodyPr wrap="square" rtlCol="0">
            <a:spAutoFit/>
          </a:bodyPr>
          <a:lstStyle/>
          <a:p>
            <a:r>
              <a:rPr lang="en-IN" sz="1600" b="1" dirty="0">
                <a:solidFill>
                  <a:schemeClr val="accent1">
                    <a:lumMod val="40000"/>
                    <a:lumOff val="60000"/>
                  </a:schemeClr>
                </a:solidFill>
                <a:latin typeface="Times New Roman" panose="02020603050405020304" pitchFamily="18" charset="0"/>
                <a:cs typeface="Times New Roman" panose="02020603050405020304" pitchFamily="18" charset="0"/>
              </a:rPr>
              <a:t>Topic 4: Music Releases and Previews</a:t>
            </a:r>
          </a:p>
          <a:p>
            <a:pPr marL="285750" indent="-285750">
              <a:buFont typeface="Arial" panose="020B0604020202020204" pitchFamily="34" charset="0"/>
              <a:buChar char="•"/>
            </a:pPr>
            <a:r>
              <a:rPr lang="en-IN" sz="1400" b="1" dirty="0">
                <a:solidFill>
                  <a:schemeClr val="bg1"/>
                </a:solidFill>
                <a:latin typeface="Times New Roman" panose="02020603050405020304" pitchFamily="18" charset="0"/>
                <a:cs typeface="Times New Roman" panose="02020603050405020304" pitchFamily="18" charset="0"/>
              </a:rPr>
              <a:t>Main terms:</a:t>
            </a:r>
            <a:r>
              <a:rPr lang="en-IN" sz="1400" dirty="0">
                <a:solidFill>
                  <a:schemeClr val="bg1"/>
                </a:solidFill>
                <a:latin typeface="Times New Roman" panose="02020603050405020304" pitchFamily="18" charset="0"/>
                <a:cs typeface="Times New Roman" panose="02020603050405020304" pitchFamily="18" charset="0"/>
              </a:rPr>
              <a:t> music, bank, arrival, preview, </a:t>
            </a:r>
            <a:r>
              <a:rPr lang="en-IN" sz="1400" dirty="0" err="1">
                <a:solidFill>
                  <a:schemeClr val="bg1"/>
                </a:solidFill>
                <a:latin typeface="Times New Roman" panose="02020603050405020304" pitchFamily="18" charset="0"/>
                <a:cs typeface="Times New Roman" panose="02020603050405020304" pitchFamily="18" charset="0"/>
              </a:rPr>
              <a:t>im</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kazuha</a:t>
            </a:r>
            <a:r>
              <a:rPr lang="en-IN" sz="1400" dirty="0">
                <a:solidFill>
                  <a:schemeClr val="bg1"/>
                </a:solidFill>
                <a:latin typeface="Times New Roman" panose="02020603050405020304" pitchFamily="18" charset="0"/>
                <a:cs typeface="Times New Roman" panose="02020603050405020304" pitchFamily="18" charset="0"/>
              </a:rPr>
              <a:t>, http, </a:t>
            </a:r>
            <a:r>
              <a:rPr lang="en-IN" sz="1400" dirty="0" err="1">
                <a:solidFill>
                  <a:schemeClr val="bg1"/>
                </a:solidFill>
                <a:latin typeface="Times New Roman" panose="02020603050405020304" pitchFamily="18" charset="0"/>
                <a:cs typeface="Times New Roman" panose="02020603050405020304" pitchFamily="18" charset="0"/>
              </a:rPr>
              <a:t>sakura</a:t>
            </a:r>
            <a:r>
              <a:rPr lang="en-IN" sz="1400" dirty="0">
                <a:solidFill>
                  <a:schemeClr val="bg1"/>
                </a:solidFill>
                <a:latin typeface="Times New Roman" panose="02020603050405020304" pitchFamily="18" charset="0"/>
                <a:cs typeface="Times New Roman" panose="02020603050405020304" pitchFamily="18" charset="0"/>
              </a:rPr>
              <a:t>, amp, </a:t>
            </a:r>
            <a:r>
              <a:rPr lang="en-IN" sz="1400" dirty="0" err="1">
                <a:solidFill>
                  <a:schemeClr val="bg1"/>
                </a:solidFill>
                <a:latin typeface="Times New Roman" panose="02020603050405020304" pitchFamily="18" charset="0"/>
                <a:cs typeface="Times New Roman" panose="02020603050405020304" pitchFamily="18" charset="0"/>
              </a:rPr>
              <a:t>dailynaver</a:t>
            </a:r>
            <a:r>
              <a:rPr lang="en-IN" sz="1400" dirty="0">
                <a:solidFill>
                  <a:schemeClr val="bg1"/>
                </a:solidFill>
                <a:latin typeface="Times New Roman" panose="02020603050405020304" pitchFamily="18" charset="0"/>
                <a:cs typeface="Times New Roman" panose="02020603050405020304" pitchFamily="18" charset="0"/>
              </a:rPr>
              <a:t>, view, surpassed, audio, sure, pretty</a:t>
            </a:r>
          </a:p>
          <a:p>
            <a:endParaRPr lang="en-IN" sz="1400" b="1" dirty="0">
              <a:solidFill>
                <a:schemeClr val="bg1"/>
              </a:solidFill>
              <a:latin typeface="Times New Roman" panose="02020603050405020304" pitchFamily="18" charset="0"/>
              <a:cs typeface="Times New Roman" panose="02020603050405020304" pitchFamily="18" charset="0"/>
            </a:endParaRPr>
          </a:p>
          <a:p>
            <a:r>
              <a:rPr lang="en-IN" sz="1400" b="1" dirty="0">
                <a:solidFill>
                  <a:schemeClr val="bg1"/>
                </a:solidFill>
                <a:latin typeface="Times New Roman" panose="02020603050405020304" pitchFamily="18" charset="0"/>
                <a:cs typeface="Times New Roman" panose="02020603050405020304" pitchFamily="18" charset="0"/>
              </a:rPr>
              <a:t>Types of Support:</a:t>
            </a:r>
            <a:endParaRPr lang="en-IN" sz="14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400" b="1" dirty="0">
                <a:solidFill>
                  <a:schemeClr val="bg1"/>
                </a:solidFill>
                <a:latin typeface="Times New Roman" panose="02020603050405020304" pitchFamily="18" charset="0"/>
                <a:cs typeface="Times New Roman" panose="02020603050405020304" pitchFamily="18" charset="0"/>
              </a:rPr>
              <a:t>Emotional Support:</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im</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sakura</a:t>
            </a:r>
            <a:r>
              <a:rPr lang="en-IN" sz="1400" dirty="0">
                <a:solidFill>
                  <a:schemeClr val="bg1"/>
                </a:solidFill>
                <a:latin typeface="Times New Roman" panose="02020603050405020304" pitchFamily="18" charset="0"/>
                <a:cs typeface="Times New Roman" panose="02020603050405020304" pitchFamily="18" charset="0"/>
              </a:rPr>
              <a:t>', 'sure', 'pretty' (expressing emotions and personal experiences).</a:t>
            </a:r>
          </a:p>
          <a:p>
            <a:pPr marL="285750" indent="-285750">
              <a:buFont typeface="Arial" panose="020B0604020202020204" pitchFamily="34" charset="0"/>
              <a:buChar char="•"/>
            </a:pPr>
            <a:r>
              <a:rPr lang="en-IN" sz="1400" b="1" dirty="0">
                <a:solidFill>
                  <a:schemeClr val="bg1"/>
                </a:solidFill>
                <a:latin typeface="Times New Roman" panose="02020603050405020304" pitchFamily="18" charset="0"/>
                <a:cs typeface="Times New Roman" panose="02020603050405020304" pitchFamily="18" charset="0"/>
              </a:rPr>
              <a:t>Informational Support:</a:t>
            </a:r>
            <a:r>
              <a:rPr lang="en-IN" sz="1400" dirty="0">
                <a:solidFill>
                  <a:schemeClr val="bg1"/>
                </a:solidFill>
                <a:latin typeface="Times New Roman" panose="02020603050405020304" pitchFamily="18" charset="0"/>
                <a:cs typeface="Times New Roman" panose="02020603050405020304" pitchFamily="18" charset="0"/>
              </a:rPr>
              <a:t> 'music', 'bank', 'arrival', 'preview', 'http', '</a:t>
            </a:r>
            <a:r>
              <a:rPr lang="en-IN" sz="1400" dirty="0" err="1">
                <a:solidFill>
                  <a:schemeClr val="bg1"/>
                </a:solidFill>
                <a:latin typeface="Times New Roman" panose="02020603050405020304" pitchFamily="18" charset="0"/>
                <a:cs typeface="Times New Roman" panose="02020603050405020304" pitchFamily="18" charset="0"/>
              </a:rPr>
              <a:t>dailynaver</a:t>
            </a:r>
            <a:r>
              <a:rPr lang="en-IN" sz="1400" dirty="0">
                <a:solidFill>
                  <a:schemeClr val="bg1"/>
                </a:solidFill>
                <a:latin typeface="Times New Roman" panose="02020603050405020304" pitchFamily="18" charset="0"/>
                <a:cs typeface="Times New Roman" panose="02020603050405020304" pitchFamily="18" charset="0"/>
              </a:rPr>
              <a:t>', 'view', 'surpassed', 'audio' (sharing knowledge and updates about music releases).</a:t>
            </a:r>
          </a:p>
          <a:p>
            <a:pPr marL="285750" indent="-285750">
              <a:buFont typeface="Arial" panose="020B0604020202020204" pitchFamily="34" charset="0"/>
              <a:buChar char="•"/>
            </a:pPr>
            <a:r>
              <a:rPr lang="en-IN" sz="1400" b="1" dirty="0">
                <a:solidFill>
                  <a:schemeClr val="bg1"/>
                </a:solidFill>
                <a:latin typeface="Times New Roman" panose="02020603050405020304" pitchFamily="18" charset="0"/>
                <a:cs typeface="Times New Roman" panose="02020603050405020304" pitchFamily="18" charset="0"/>
              </a:rPr>
              <a:t>Appraisal Support:</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kazuha</a:t>
            </a:r>
            <a:r>
              <a:rPr lang="en-IN" sz="1400" dirty="0">
                <a:solidFill>
                  <a:schemeClr val="bg1"/>
                </a:solidFill>
                <a:latin typeface="Times New Roman" panose="02020603050405020304" pitchFamily="18" charset="0"/>
                <a:cs typeface="Times New Roman" panose="02020603050405020304" pitchFamily="18" charset="0"/>
              </a:rPr>
              <a:t>', 'amp' (evaluating and discussing music and previews)</a:t>
            </a:r>
          </a:p>
          <a:p>
            <a:pPr>
              <a:buFont typeface="Arial" panose="020B0604020202020204" pitchFamily="34" charset="0"/>
              <a:buChar char="•"/>
            </a:pPr>
            <a:endParaRPr lang="en-IN" sz="1400"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1400" dirty="0">
              <a:solidFill>
                <a:schemeClr val="bg1"/>
              </a:solidFill>
              <a:latin typeface="Times New Roman" panose="02020603050405020304" pitchFamily="18" charset="0"/>
              <a:cs typeface="Times New Roman" panose="02020603050405020304" pitchFamily="18" charset="0"/>
            </a:endParaRPr>
          </a:p>
          <a:p>
            <a:r>
              <a:rPr lang="en-IN" sz="1600" b="1" dirty="0">
                <a:solidFill>
                  <a:schemeClr val="bg1"/>
                </a:solidFill>
                <a:latin typeface="Times New Roman" panose="02020603050405020304" pitchFamily="18" charset="0"/>
                <a:cs typeface="Times New Roman" panose="02020603050405020304" pitchFamily="18" charset="0"/>
              </a:rPr>
              <a:t>Topic 5: </a:t>
            </a:r>
            <a:r>
              <a:rPr lang="en-IN" sz="1600" b="1" dirty="0">
                <a:solidFill>
                  <a:schemeClr val="accent5">
                    <a:lumMod val="40000"/>
                    <a:lumOff val="60000"/>
                  </a:schemeClr>
                </a:solidFill>
                <a:latin typeface="Times New Roman" panose="02020603050405020304" pitchFamily="18" charset="0"/>
                <a:cs typeface="Times New Roman" panose="02020603050405020304" pitchFamily="18" charset="0"/>
              </a:rPr>
              <a:t>Music Streaming and Charts</a:t>
            </a:r>
          </a:p>
          <a:p>
            <a:pPr marL="285750" indent="-285750">
              <a:buFont typeface="Arial" panose="020B0604020202020204" pitchFamily="34" charset="0"/>
              <a:buChar char="•"/>
            </a:pPr>
            <a:r>
              <a:rPr lang="en-IN" sz="1400" b="1" dirty="0">
                <a:solidFill>
                  <a:schemeClr val="bg1"/>
                </a:solidFill>
                <a:latin typeface="Times New Roman" panose="02020603050405020304" pitchFamily="18" charset="0"/>
                <a:cs typeface="Times New Roman" panose="02020603050405020304" pitchFamily="18" charset="0"/>
              </a:rPr>
              <a:t>Main terms:</a:t>
            </a:r>
            <a:r>
              <a:rPr lang="en-IN" sz="1400" dirty="0">
                <a:solidFill>
                  <a:schemeClr val="bg1"/>
                </a:solidFill>
                <a:latin typeface="Times New Roman" panose="02020603050405020304" pitchFamily="18" charset="0"/>
                <a:cs typeface="Times New Roman" panose="02020603050405020304" pitchFamily="18" charset="0"/>
              </a:rPr>
              <a:t> melon, bug, genie, </a:t>
            </a:r>
            <a:r>
              <a:rPr lang="en-IN" sz="1400" dirty="0" err="1">
                <a:solidFill>
                  <a:schemeClr val="bg1"/>
                </a:solidFill>
                <a:latin typeface="Times New Roman" panose="02020603050405020304" pitchFamily="18" charset="0"/>
                <a:cs typeface="Times New Roman" panose="02020603050405020304" pitchFamily="18" charset="0"/>
              </a:rPr>
              <a:t>flo</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kst</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uls</a:t>
            </a:r>
            <a:r>
              <a:rPr lang="en-IN" sz="1400" dirty="0">
                <a:solidFill>
                  <a:schemeClr val="bg1"/>
                </a:solidFill>
                <a:latin typeface="Times New Roman" panose="02020603050405020304" pitchFamily="18" charset="0"/>
                <a:cs typeface="Times New Roman" panose="02020603050405020304" pitchFamily="18" charset="0"/>
              </a:rPr>
              <a:t>, peak, chart, new, fear, pm, daily, week, hit, </a:t>
            </a:r>
            <a:r>
              <a:rPr lang="en-IN" sz="1400" dirty="0" err="1">
                <a:solidFill>
                  <a:schemeClr val="bg1"/>
                </a:solidFill>
                <a:latin typeface="Times New Roman" panose="02020603050405020304" pitchFamily="18" charset="0"/>
                <a:cs typeface="Times New Roman" panose="02020603050405020304" pitchFamily="18" charset="0"/>
              </a:rPr>
              <a:t>gaon</a:t>
            </a:r>
            <a:endParaRPr lang="en-IN" sz="1400" dirty="0">
              <a:solidFill>
                <a:schemeClr val="bg1"/>
              </a:solidFill>
              <a:latin typeface="Times New Roman" panose="02020603050405020304" pitchFamily="18" charset="0"/>
              <a:cs typeface="Times New Roman" panose="02020603050405020304" pitchFamily="18" charset="0"/>
            </a:endParaRPr>
          </a:p>
          <a:p>
            <a:endParaRPr lang="en-IN" sz="1400" b="1" dirty="0">
              <a:solidFill>
                <a:schemeClr val="bg1"/>
              </a:solidFill>
              <a:latin typeface="Times New Roman" panose="02020603050405020304" pitchFamily="18" charset="0"/>
              <a:cs typeface="Times New Roman" panose="02020603050405020304" pitchFamily="18" charset="0"/>
            </a:endParaRPr>
          </a:p>
          <a:p>
            <a:r>
              <a:rPr lang="en-IN" sz="1400" b="1" dirty="0">
                <a:solidFill>
                  <a:schemeClr val="bg1"/>
                </a:solidFill>
                <a:latin typeface="Times New Roman" panose="02020603050405020304" pitchFamily="18" charset="0"/>
                <a:cs typeface="Times New Roman" panose="02020603050405020304" pitchFamily="18" charset="0"/>
              </a:rPr>
              <a:t>Types of Support:</a:t>
            </a:r>
            <a:endParaRPr lang="en-IN" sz="14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400" b="1" dirty="0">
                <a:solidFill>
                  <a:schemeClr val="bg1"/>
                </a:solidFill>
                <a:latin typeface="Times New Roman" panose="02020603050405020304" pitchFamily="18" charset="0"/>
                <a:cs typeface="Times New Roman" panose="02020603050405020304" pitchFamily="18" charset="0"/>
              </a:rPr>
              <a:t>Informational Support:</a:t>
            </a:r>
            <a:r>
              <a:rPr lang="en-IN" sz="1400" dirty="0">
                <a:solidFill>
                  <a:schemeClr val="bg1"/>
                </a:solidFill>
                <a:latin typeface="Times New Roman" panose="02020603050405020304" pitchFamily="18" charset="0"/>
                <a:cs typeface="Times New Roman" panose="02020603050405020304" pitchFamily="18" charset="0"/>
              </a:rPr>
              <a:t> 'melon', 'bug', 'genie', '</a:t>
            </a:r>
            <a:r>
              <a:rPr lang="en-IN" sz="1400" dirty="0" err="1">
                <a:solidFill>
                  <a:schemeClr val="bg1"/>
                </a:solidFill>
                <a:latin typeface="Times New Roman" panose="02020603050405020304" pitchFamily="18" charset="0"/>
                <a:cs typeface="Times New Roman" panose="02020603050405020304" pitchFamily="18" charset="0"/>
              </a:rPr>
              <a:t>flo</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kst</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uls</a:t>
            </a:r>
            <a:r>
              <a:rPr lang="en-IN" sz="1400" dirty="0">
                <a:solidFill>
                  <a:schemeClr val="bg1"/>
                </a:solidFill>
                <a:latin typeface="Times New Roman" panose="02020603050405020304" pitchFamily="18" charset="0"/>
                <a:cs typeface="Times New Roman" panose="02020603050405020304" pitchFamily="18" charset="0"/>
              </a:rPr>
              <a:t>', 'peak', 'chart', 'new', 'pm', 'daily', 'week', 'hit', '</a:t>
            </a:r>
            <a:r>
              <a:rPr lang="en-IN" sz="1400" dirty="0" err="1">
                <a:solidFill>
                  <a:schemeClr val="bg1"/>
                </a:solidFill>
                <a:latin typeface="Times New Roman" panose="02020603050405020304" pitchFamily="18" charset="0"/>
                <a:cs typeface="Times New Roman" panose="02020603050405020304" pitchFamily="18" charset="0"/>
              </a:rPr>
              <a:t>gaon</a:t>
            </a:r>
            <a:r>
              <a:rPr lang="en-IN" sz="1400" dirty="0">
                <a:solidFill>
                  <a:schemeClr val="bg1"/>
                </a:solidFill>
                <a:latin typeface="Times New Roman" panose="02020603050405020304" pitchFamily="18" charset="0"/>
                <a:cs typeface="Times New Roman" panose="02020603050405020304" pitchFamily="18" charset="0"/>
              </a:rPr>
              <a:t>' (sharing knowledge and updates about music streaming and chart performances).</a:t>
            </a:r>
          </a:p>
          <a:p>
            <a:pPr marL="285750" indent="-285750">
              <a:buFont typeface="Arial" panose="020B0604020202020204" pitchFamily="34" charset="0"/>
              <a:buChar char="•"/>
            </a:pPr>
            <a:r>
              <a:rPr lang="en-IN" sz="1400" b="1" dirty="0">
                <a:solidFill>
                  <a:schemeClr val="bg1"/>
                </a:solidFill>
                <a:latin typeface="Times New Roman" panose="02020603050405020304" pitchFamily="18" charset="0"/>
                <a:cs typeface="Times New Roman" panose="02020603050405020304" pitchFamily="18" charset="0"/>
              </a:rPr>
              <a:t>Emotional Support:</a:t>
            </a:r>
            <a:r>
              <a:rPr lang="en-IN" sz="1400" dirty="0">
                <a:solidFill>
                  <a:schemeClr val="bg1"/>
                </a:solidFill>
                <a:latin typeface="Times New Roman" panose="02020603050405020304" pitchFamily="18" charset="0"/>
                <a:cs typeface="Times New Roman" panose="02020603050405020304" pitchFamily="18" charset="0"/>
              </a:rPr>
              <a:t> 'fear' (expressing emotions related to chart performances).</a:t>
            </a:r>
          </a:p>
          <a:p>
            <a:endParaRPr lang="en-IN" sz="1400" dirty="0">
              <a:solidFill>
                <a:schemeClr val="bg1"/>
              </a:solidFill>
              <a:latin typeface="Times New Roman" panose="02020603050405020304" pitchFamily="18" charset="0"/>
              <a:cs typeface="Times New Roman" panose="02020603050405020304" pitchFamily="18" charset="0"/>
            </a:endParaRPr>
          </a:p>
          <a:p>
            <a:endParaRPr lang="en-IN" sz="1200" dirty="0">
              <a:solidFill>
                <a:schemeClr val="bg1"/>
              </a:solidFill>
            </a:endParaRPr>
          </a:p>
        </p:txBody>
      </p:sp>
      <p:sp>
        <p:nvSpPr>
          <p:cNvPr id="12" name="TextBox 11">
            <a:extLst>
              <a:ext uri="{FF2B5EF4-FFF2-40B4-BE49-F238E27FC236}">
                <a16:creationId xmlns:a16="http://schemas.microsoft.com/office/drawing/2014/main" id="{7C20A121-CBDA-8BF0-6E56-7FA39C57F3BE}"/>
              </a:ext>
            </a:extLst>
          </p:cNvPr>
          <p:cNvSpPr txBox="1"/>
          <p:nvPr/>
        </p:nvSpPr>
        <p:spPr>
          <a:xfrm>
            <a:off x="2650689" y="169216"/>
            <a:ext cx="9414162" cy="400110"/>
          </a:xfrm>
          <a:prstGeom prst="rect">
            <a:avLst/>
          </a:prstGeom>
          <a:noFill/>
        </p:spPr>
        <p:txBody>
          <a:bodyPr wrap="square" rtlCol="0">
            <a:spAutoFit/>
          </a:bodyPr>
          <a:lstStyle/>
          <a:p>
            <a:r>
              <a:rPr lang="en-IN" sz="2000" b="1" dirty="0">
                <a:solidFill>
                  <a:schemeClr val="bg1"/>
                </a:solidFill>
                <a:latin typeface="Algerian" panose="04020705040A02060702" pitchFamily="82" charset="0"/>
              </a:rPr>
              <a:t>Analysis of Keywords for understanding(NMF) – Using OPEN AI</a:t>
            </a:r>
          </a:p>
        </p:txBody>
      </p:sp>
    </p:spTree>
    <p:extLst>
      <p:ext uri="{BB962C8B-B14F-4D97-AF65-F5344CB8AC3E}">
        <p14:creationId xmlns:p14="http://schemas.microsoft.com/office/powerpoint/2010/main" val="1173691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2570" y="0"/>
            <a:ext cx="14630400" cy="8229600"/>
          </a:xfrm>
          <a:prstGeom prst="rect">
            <a:avLst/>
          </a:prstGeom>
        </p:spPr>
      </p:pic>
      <p:sp>
        <p:nvSpPr>
          <p:cNvPr id="3" name="Shape 0"/>
          <p:cNvSpPr/>
          <p:nvPr/>
        </p:nvSpPr>
        <p:spPr>
          <a:xfrm>
            <a:off x="42570" y="212256"/>
            <a:ext cx="14630400" cy="8229600"/>
          </a:xfrm>
          <a:prstGeom prst="rect">
            <a:avLst/>
          </a:prstGeom>
          <a:solidFill>
            <a:srgbClr val="0D0A2C">
              <a:alpha val="75000"/>
            </a:srgbClr>
          </a:solidFill>
          <a:ln/>
        </p:spPr>
        <p:txBody>
          <a:bodyPr/>
          <a:lstStyle/>
          <a:p>
            <a:pPr>
              <a:lnSpc>
                <a:spcPct val="107000"/>
              </a:lnSpc>
              <a:spcAft>
                <a:spcPts val="800"/>
              </a:spcAft>
            </a:pPr>
            <a:r>
              <a:rPr lang="en-IN" sz="1200" dirty="0">
                <a:solidFill>
                  <a:srgbClr val="0B769F"/>
                </a:solidFill>
                <a:effectLst/>
                <a:latin typeface="Times New Roman" panose="02020603050405020304" pitchFamily="18" charset="0"/>
                <a:ea typeface="Times New Roman" panose="02020603050405020304" pitchFamily="18" charset="0"/>
                <a:cs typeface="Times New Roman" panose="02020603050405020304" pitchFamily="18" charset="0"/>
              </a:rPr>
              <a:t>Case 2: When Topics = 4:</a:t>
            </a:r>
            <a:endParaRPr lang="en-IN" sz="1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6" name="TextBox 5">
            <a:extLst>
              <a:ext uri="{FF2B5EF4-FFF2-40B4-BE49-F238E27FC236}">
                <a16:creationId xmlns:a16="http://schemas.microsoft.com/office/drawing/2014/main" id="{DF6BBD58-6111-28E3-4512-E653BB929F30}"/>
              </a:ext>
            </a:extLst>
          </p:cNvPr>
          <p:cNvSpPr txBox="1"/>
          <p:nvPr/>
        </p:nvSpPr>
        <p:spPr>
          <a:xfrm>
            <a:off x="716084" y="1270875"/>
            <a:ext cx="5372989" cy="6121484"/>
          </a:xfrm>
          <a:prstGeom prst="rect">
            <a:avLst/>
          </a:prstGeom>
          <a:noFill/>
        </p:spPr>
        <p:txBody>
          <a:bodyPr wrap="square" rtlCol="0">
            <a:spAutoFit/>
          </a:bodyPr>
          <a:lstStyle/>
          <a:p>
            <a:pPr>
              <a:lnSpc>
                <a:spcPct val="107000"/>
              </a:lnSpc>
              <a:spcAft>
                <a:spcPts val="800"/>
              </a:spcAft>
            </a:pPr>
            <a:r>
              <a:rPr lang="en-IN" sz="1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Topic 1</a:t>
            </a:r>
            <a:r>
              <a:rPr lang="en-IN" sz="1600" b="1" dirty="0">
                <a:solidFill>
                  <a:schemeClr val="bg1"/>
                </a:solidFill>
                <a:latin typeface="Times New Roman" panose="02020603050405020304" pitchFamily="18" charset="0"/>
                <a:cs typeface="Times New Roman" panose="02020603050405020304" pitchFamily="18" charset="0"/>
              </a:rPr>
              <a:t>: </a:t>
            </a:r>
            <a:r>
              <a:rPr lang="en-IN" sz="1600" b="1" dirty="0">
                <a:solidFill>
                  <a:schemeClr val="accent1">
                    <a:lumMod val="40000"/>
                    <a:lumOff val="60000"/>
                  </a:schemeClr>
                </a:solidFill>
                <a:latin typeface="Times New Roman" panose="02020603050405020304" pitchFamily="18" charset="0"/>
                <a:cs typeface="Times New Roman" panose="02020603050405020304" pitchFamily="18" charset="0"/>
              </a:rPr>
              <a:t>Music Streaming and Chart Performance</a:t>
            </a:r>
          </a:p>
          <a:p>
            <a:pPr marL="285750" indent="-285750">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Main terms:</a:t>
            </a:r>
            <a:r>
              <a:rPr lang="en-IN" sz="1600" dirty="0">
                <a:solidFill>
                  <a:schemeClr val="bg1"/>
                </a:solidFill>
                <a:latin typeface="Times New Roman" panose="02020603050405020304" pitchFamily="18" charset="0"/>
                <a:cs typeface="Times New Roman" panose="02020603050405020304" pitchFamily="18" charset="0"/>
              </a:rPr>
              <a:t> fear, melon, peak, bug, chart, </a:t>
            </a:r>
            <a:r>
              <a:rPr lang="en-IN" sz="1600" dirty="0" err="1">
                <a:solidFill>
                  <a:schemeClr val="bg1"/>
                </a:solidFill>
                <a:latin typeface="Times New Roman" panose="02020603050405020304" pitchFamily="18" charset="0"/>
                <a:cs typeface="Times New Roman" panose="02020603050405020304" pitchFamily="18" charset="0"/>
              </a:rPr>
              <a:t>kst</a:t>
            </a:r>
            <a:r>
              <a:rPr lang="en-IN" sz="1600" dirty="0">
                <a:solidFill>
                  <a:schemeClr val="bg1"/>
                </a:solidFill>
                <a:latin typeface="Times New Roman" panose="02020603050405020304" pitchFamily="18" charset="0"/>
                <a:cs typeface="Times New Roman" panose="02020603050405020304" pitchFamily="18" charset="0"/>
              </a:rPr>
              <a:t>, genie, </a:t>
            </a:r>
            <a:r>
              <a:rPr lang="en-IN" sz="1600" dirty="0" err="1">
                <a:solidFill>
                  <a:schemeClr val="bg1"/>
                </a:solidFill>
                <a:latin typeface="Times New Roman" panose="02020603050405020304" pitchFamily="18" charset="0"/>
                <a:cs typeface="Times New Roman" panose="02020603050405020304" pitchFamily="18" charset="0"/>
              </a:rPr>
              <a:t>flo</a:t>
            </a:r>
            <a:r>
              <a:rPr lang="en-IN" sz="1600" dirty="0">
                <a:solidFill>
                  <a:schemeClr val="bg1"/>
                </a:solidFill>
                <a:latin typeface="Times New Roman" panose="02020603050405020304" pitchFamily="18" charset="0"/>
                <a:cs typeface="Times New Roman" panose="02020603050405020304" pitchFamily="18" charset="0"/>
              </a:rPr>
              <a:t>, new, </a:t>
            </a:r>
            <a:r>
              <a:rPr lang="en-IN" sz="1600" dirty="0" err="1">
                <a:solidFill>
                  <a:schemeClr val="bg1"/>
                </a:solidFill>
                <a:latin typeface="Times New Roman" panose="02020603050405020304" pitchFamily="18" charset="0"/>
                <a:cs typeface="Times New Roman" panose="02020603050405020304" pitchFamily="18" charset="0"/>
              </a:rPr>
              <a:t>uls</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im</a:t>
            </a:r>
            <a:r>
              <a:rPr lang="en-IN" sz="1600" dirty="0">
                <a:solidFill>
                  <a:schemeClr val="bg1"/>
                </a:solidFill>
                <a:latin typeface="Times New Roman" panose="02020603050405020304" pitchFamily="18" charset="0"/>
                <a:cs typeface="Times New Roman" panose="02020603050405020304" pitchFamily="18" charset="0"/>
              </a:rPr>
              <a:t>, pm, week, daily, </a:t>
            </a:r>
            <a:r>
              <a:rPr lang="en-IN" sz="1600" dirty="0" err="1">
                <a:solidFill>
                  <a:schemeClr val="bg1"/>
                </a:solidFill>
                <a:latin typeface="Times New Roman" panose="02020603050405020304" pitchFamily="18" charset="0"/>
                <a:cs typeface="Times New Roman" panose="02020603050405020304" pitchFamily="18" charset="0"/>
              </a:rPr>
              <a:t>korea</a:t>
            </a:r>
            <a:endParaRPr lang="en-IN" sz="1600" dirty="0">
              <a:solidFill>
                <a:schemeClr val="bg1"/>
              </a:solidFill>
              <a:latin typeface="Times New Roman" panose="02020603050405020304" pitchFamily="18" charset="0"/>
              <a:cs typeface="Times New Roman" panose="02020603050405020304" pitchFamily="18" charset="0"/>
            </a:endParaRPr>
          </a:p>
          <a:p>
            <a:br>
              <a:rPr lang="en-IN" sz="1600" dirty="0">
                <a:solidFill>
                  <a:schemeClr val="bg1"/>
                </a:solidFill>
                <a:latin typeface="Times New Roman" panose="02020603050405020304" pitchFamily="18" charset="0"/>
                <a:cs typeface="Times New Roman" panose="02020603050405020304" pitchFamily="18" charset="0"/>
              </a:rPr>
            </a:br>
            <a:r>
              <a:rPr lang="en-IN" sz="1600" b="1" dirty="0">
                <a:solidFill>
                  <a:schemeClr val="bg1"/>
                </a:solidFill>
                <a:latin typeface="Times New Roman" panose="02020603050405020304" pitchFamily="18" charset="0"/>
                <a:cs typeface="Times New Roman" panose="02020603050405020304" pitchFamily="18" charset="0"/>
              </a:rPr>
              <a:t>Types of Support:</a:t>
            </a:r>
            <a:endParaRPr lang="en-IN"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Informational Support:</a:t>
            </a:r>
            <a:r>
              <a:rPr lang="en-IN" sz="1600" dirty="0">
                <a:solidFill>
                  <a:schemeClr val="bg1"/>
                </a:solidFill>
                <a:latin typeface="Times New Roman" panose="02020603050405020304" pitchFamily="18" charset="0"/>
                <a:cs typeface="Times New Roman" panose="02020603050405020304" pitchFamily="18" charset="0"/>
              </a:rPr>
              <a:t> 'melon', 'peak', 'bug', 'chart', '</a:t>
            </a:r>
            <a:r>
              <a:rPr lang="en-IN" sz="1600" dirty="0" err="1">
                <a:solidFill>
                  <a:schemeClr val="bg1"/>
                </a:solidFill>
                <a:latin typeface="Times New Roman" panose="02020603050405020304" pitchFamily="18" charset="0"/>
                <a:cs typeface="Times New Roman" panose="02020603050405020304" pitchFamily="18" charset="0"/>
              </a:rPr>
              <a:t>kst</a:t>
            </a:r>
            <a:r>
              <a:rPr lang="en-IN" sz="1600" dirty="0">
                <a:solidFill>
                  <a:schemeClr val="bg1"/>
                </a:solidFill>
                <a:latin typeface="Times New Roman" panose="02020603050405020304" pitchFamily="18" charset="0"/>
                <a:cs typeface="Times New Roman" panose="02020603050405020304" pitchFamily="18" charset="0"/>
              </a:rPr>
              <a:t>', 'genie', '</a:t>
            </a:r>
            <a:r>
              <a:rPr lang="en-IN" sz="1600" dirty="0" err="1">
                <a:solidFill>
                  <a:schemeClr val="bg1"/>
                </a:solidFill>
                <a:latin typeface="Times New Roman" panose="02020603050405020304" pitchFamily="18" charset="0"/>
                <a:cs typeface="Times New Roman" panose="02020603050405020304" pitchFamily="18" charset="0"/>
              </a:rPr>
              <a:t>flo</a:t>
            </a:r>
            <a:r>
              <a:rPr lang="en-IN" sz="1600" dirty="0">
                <a:solidFill>
                  <a:schemeClr val="bg1"/>
                </a:solidFill>
                <a:latin typeface="Times New Roman" panose="02020603050405020304" pitchFamily="18" charset="0"/>
                <a:cs typeface="Times New Roman" panose="02020603050405020304" pitchFamily="18" charset="0"/>
              </a:rPr>
              <a:t>', 'new', '</a:t>
            </a:r>
            <a:r>
              <a:rPr lang="en-IN" sz="1600" dirty="0" err="1">
                <a:solidFill>
                  <a:schemeClr val="bg1"/>
                </a:solidFill>
                <a:latin typeface="Times New Roman" panose="02020603050405020304" pitchFamily="18" charset="0"/>
                <a:cs typeface="Times New Roman" panose="02020603050405020304" pitchFamily="18" charset="0"/>
              </a:rPr>
              <a:t>uls</a:t>
            </a:r>
            <a:r>
              <a:rPr lang="en-IN" sz="1600" dirty="0">
                <a:solidFill>
                  <a:schemeClr val="bg1"/>
                </a:solidFill>
                <a:latin typeface="Times New Roman" panose="02020603050405020304" pitchFamily="18" charset="0"/>
                <a:cs typeface="Times New Roman" panose="02020603050405020304" pitchFamily="18" charset="0"/>
              </a:rPr>
              <a:t>', 'pm', 'week', 'daily', '</a:t>
            </a:r>
            <a:r>
              <a:rPr lang="en-IN" sz="1600" dirty="0" err="1">
                <a:solidFill>
                  <a:schemeClr val="bg1"/>
                </a:solidFill>
                <a:latin typeface="Times New Roman" panose="02020603050405020304" pitchFamily="18" charset="0"/>
                <a:cs typeface="Times New Roman" panose="02020603050405020304" pitchFamily="18" charset="0"/>
              </a:rPr>
              <a:t>korea</a:t>
            </a:r>
            <a:r>
              <a:rPr lang="en-IN" sz="1600" dirty="0">
                <a:solidFill>
                  <a:schemeClr val="bg1"/>
                </a:solidFill>
                <a:latin typeface="Times New Roman" panose="02020603050405020304" pitchFamily="18" charset="0"/>
                <a:cs typeface="Times New Roman" panose="02020603050405020304" pitchFamily="18" charset="0"/>
              </a:rPr>
              <a:t>' (sharing knowledge and updates about music streaming and chart performances).</a:t>
            </a:r>
          </a:p>
          <a:p>
            <a:pPr marL="285750" indent="-285750">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Emotional Support:</a:t>
            </a:r>
            <a:r>
              <a:rPr lang="en-IN" sz="1600" dirty="0">
                <a:solidFill>
                  <a:schemeClr val="bg1"/>
                </a:solidFill>
                <a:latin typeface="Times New Roman" panose="02020603050405020304" pitchFamily="18" charset="0"/>
                <a:cs typeface="Times New Roman" panose="02020603050405020304" pitchFamily="18" charset="0"/>
              </a:rPr>
              <a:t> 'fear', '</a:t>
            </a:r>
            <a:r>
              <a:rPr lang="en-IN" sz="1600" dirty="0" err="1">
                <a:solidFill>
                  <a:schemeClr val="bg1"/>
                </a:solidFill>
                <a:latin typeface="Times New Roman" panose="02020603050405020304" pitchFamily="18" charset="0"/>
                <a:cs typeface="Times New Roman" panose="02020603050405020304" pitchFamily="18" charset="0"/>
              </a:rPr>
              <a:t>im</a:t>
            </a:r>
            <a:r>
              <a:rPr lang="en-IN" sz="1600" dirty="0">
                <a:solidFill>
                  <a:schemeClr val="bg1"/>
                </a:solidFill>
                <a:latin typeface="Times New Roman" panose="02020603050405020304" pitchFamily="18" charset="0"/>
                <a:cs typeface="Times New Roman" panose="02020603050405020304" pitchFamily="18" charset="0"/>
              </a:rPr>
              <a:t>' (expressing emotions related to chart performances and personal involvement).</a:t>
            </a:r>
          </a:p>
          <a:p>
            <a:pPr>
              <a:buFont typeface="Arial" panose="020B0604020202020204" pitchFamily="34" charset="0"/>
              <a:buChar char="•"/>
            </a:pPr>
            <a:endParaRPr lang="en-IN" sz="1600"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1600"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1600" dirty="0">
              <a:solidFill>
                <a:schemeClr val="bg1"/>
              </a:solidFill>
              <a:latin typeface="Times New Roman" panose="02020603050405020304" pitchFamily="18" charset="0"/>
              <a:cs typeface="Times New Roman" panose="02020603050405020304" pitchFamily="18" charset="0"/>
            </a:endParaRPr>
          </a:p>
          <a:p>
            <a:r>
              <a:rPr lang="en-IN" sz="1600" b="1" dirty="0">
                <a:solidFill>
                  <a:schemeClr val="bg1"/>
                </a:solidFill>
                <a:latin typeface="Times New Roman" panose="02020603050405020304" pitchFamily="18" charset="0"/>
                <a:cs typeface="Times New Roman" panose="02020603050405020304" pitchFamily="18" charset="0"/>
              </a:rPr>
              <a:t>Topic 2: </a:t>
            </a:r>
            <a:r>
              <a:rPr lang="en-IN" sz="1600" b="1" dirty="0">
                <a:solidFill>
                  <a:schemeClr val="accent1">
                    <a:lumMod val="40000"/>
                    <a:lumOff val="60000"/>
                  </a:schemeClr>
                </a:solidFill>
                <a:latin typeface="Times New Roman" panose="02020603050405020304" pitchFamily="18" charset="0"/>
                <a:cs typeface="Times New Roman" panose="02020603050405020304" pitchFamily="18" charset="0"/>
              </a:rPr>
              <a:t>Trading and Promotional Activities</a:t>
            </a:r>
          </a:p>
          <a:p>
            <a:pPr marL="285750" indent="-285750">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Main terms:</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wts</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lfb</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ph</a:t>
            </a:r>
            <a:r>
              <a:rPr lang="en-IN" sz="1600" dirty="0">
                <a:solidFill>
                  <a:schemeClr val="bg1"/>
                </a:solidFill>
                <a:latin typeface="Times New Roman" panose="02020603050405020304" pitchFamily="18" charset="0"/>
                <a:cs typeface="Times New Roman" panose="02020603050405020304" pitchFamily="18" charset="0"/>
              </a:rPr>
              <a:t>, pc, insight, </a:t>
            </a:r>
            <a:r>
              <a:rPr lang="en-IN" sz="1600" dirty="0" err="1">
                <a:solidFill>
                  <a:schemeClr val="bg1"/>
                </a:solidFill>
                <a:latin typeface="Times New Roman" panose="02020603050405020304" pitchFamily="18" charset="0"/>
                <a:cs typeface="Times New Roman" panose="02020603050405020304" pitchFamily="18" charset="0"/>
              </a:rPr>
              <a:t>hybe</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onhand</a:t>
            </a:r>
            <a:r>
              <a:rPr lang="en-IN" sz="1600" dirty="0">
                <a:solidFill>
                  <a:schemeClr val="bg1"/>
                </a:solidFill>
                <a:latin typeface="Times New Roman" panose="02020603050405020304" pitchFamily="18" charset="0"/>
                <a:cs typeface="Times New Roman" panose="02020603050405020304" pitchFamily="18" charset="0"/>
              </a:rPr>
              <a:t>, set, </a:t>
            </a:r>
            <a:r>
              <a:rPr lang="en-IN" sz="1600" dirty="0" err="1">
                <a:solidFill>
                  <a:schemeClr val="bg1"/>
                </a:solidFill>
                <a:latin typeface="Times New Roman" panose="02020603050405020304" pitchFamily="18" charset="0"/>
                <a:cs typeface="Times New Roman" panose="02020603050405020304" pitchFamily="18" charset="0"/>
              </a:rPr>
              <a:t>php</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payo</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ld</a:t>
            </a:r>
            <a:r>
              <a:rPr lang="en-IN" sz="1600" dirty="0">
                <a:solidFill>
                  <a:schemeClr val="bg1"/>
                </a:solidFill>
                <a:latin typeface="Times New Roman" panose="02020603050405020304" pitchFamily="18" charset="0"/>
                <a:cs typeface="Times New Roman" panose="02020603050405020304" pitchFamily="18" charset="0"/>
              </a:rPr>
              <a:t>, photocards, dm, </a:t>
            </a:r>
            <a:r>
              <a:rPr lang="en-IN" sz="1600" dirty="0" err="1">
                <a:solidFill>
                  <a:schemeClr val="bg1"/>
                </a:solidFill>
                <a:latin typeface="Times New Roman" panose="02020603050405020304" pitchFamily="18" charset="0"/>
                <a:cs typeface="Times New Roman" panose="02020603050405020304" pitchFamily="18" charset="0"/>
              </a:rPr>
              <a:t>pob</a:t>
            </a:r>
            <a:r>
              <a:rPr lang="en-IN" sz="1600" dirty="0">
                <a:solidFill>
                  <a:schemeClr val="bg1"/>
                </a:solidFill>
                <a:latin typeface="Times New Roman" panose="02020603050405020304" pitchFamily="18" charset="0"/>
                <a:cs typeface="Times New Roman" panose="02020603050405020304" pitchFamily="18" charset="0"/>
              </a:rPr>
              <a:t>, draw</a:t>
            </a:r>
          </a:p>
          <a:p>
            <a:br>
              <a:rPr lang="en-IN" sz="1600" dirty="0">
                <a:solidFill>
                  <a:schemeClr val="bg1"/>
                </a:solidFill>
                <a:latin typeface="Times New Roman" panose="02020603050405020304" pitchFamily="18" charset="0"/>
                <a:cs typeface="Times New Roman" panose="02020603050405020304" pitchFamily="18" charset="0"/>
              </a:rPr>
            </a:br>
            <a:r>
              <a:rPr lang="en-IN" sz="1600" b="1" dirty="0">
                <a:solidFill>
                  <a:schemeClr val="bg1"/>
                </a:solidFill>
                <a:latin typeface="Times New Roman" panose="02020603050405020304" pitchFamily="18" charset="0"/>
                <a:cs typeface="Times New Roman" panose="02020603050405020304" pitchFamily="18" charset="0"/>
              </a:rPr>
              <a:t>Types of Support:</a:t>
            </a:r>
            <a:endParaRPr lang="en-IN"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Instrumental Support:</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wts</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lfb</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ph</a:t>
            </a:r>
            <a:r>
              <a:rPr lang="en-IN" sz="1600" dirty="0">
                <a:solidFill>
                  <a:schemeClr val="bg1"/>
                </a:solidFill>
                <a:latin typeface="Times New Roman" panose="02020603050405020304" pitchFamily="18" charset="0"/>
                <a:cs typeface="Times New Roman" panose="02020603050405020304" pitchFamily="18" charset="0"/>
              </a:rPr>
              <a:t>', 'pc', '</a:t>
            </a:r>
            <a:r>
              <a:rPr lang="en-IN" sz="1600" dirty="0" err="1">
                <a:solidFill>
                  <a:schemeClr val="bg1"/>
                </a:solidFill>
                <a:latin typeface="Times New Roman" panose="02020603050405020304" pitchFamily="18" charset="0"/>
                <a:cs typeface="Times New Roman" panose="02020603050405020304" pitchFamily="18" charset="0"/>
              </a:rPr>
              <a:t>onhand</a:t>
            </a:r>
            <a:r>
              <a:rPr lang="en-IN" sz="1600" dirty="0">
                <a:solidFill>
                  <a:schemeClr val="bg1"/>
                </a:solidFill>
                <a:latin typeface="Times New Roman" panose="02020603050405020304" pitchFamily="18" charset="0"/>
                <a:cs typeface="Times New Roman" panose="02020603050405020304" pitchFamily="18" charset="0"/>
              </a:rPr>
              <a:t>', 'set', '</a:t>
            </a:r>
            <a:r>
              <a:rPr lang="en-IN" sz="1600" dirty="0" err="1">
                <a:solidFill>
                  <a:schemeClr val="bg1"/>
                </a:solidFill>
                <a:latin typeface="Times New Roman" panose="02020603050405020304" pitchFamily="18" charset="0"/>
                <a:cs typeface="Times New Roman" panose="02020603050405020304" pitchFamily="18" charset="0"/>
              </a:rPr>
              <a:t>php</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payo</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ld</a:t>
            </a:r>
            <a:r>
              <a:rPr lang="en-IN" sz="1600" dirty="0">
                <a:solidFill>
                  <a:schemeClr val="bg1"/>
                </a:solidFill>
                <a:latin typeface="Times New Roman" panose="02020603050405020304" pitchFamily="18" charset="0"/>
                <a:cs typeface="Times New Roman" panose="02020603050405020304" pitchFamily="18" charset="0"/>
              </a:rPr>
              <a:t>', 'photocards', 'dm', '</a:t>
            </a:r>
            <a:r>
              <a:rPr lang="en-IN" sz="1600" dirty="0" err="1">
                <a:solidFill>
                  <a:schemeClr val="bg1"/>
                </a:solidFill>
                <a:latin typeface="Times New Roman" panose="02020603050405020304" pitchFamily="18" charset="0"/>
                <a:cs typeface="Times New Roman" panose="02020603050405020304" pitchFamily="18" charset="0"/>
              </a:rPr>
              <a:t>pob</a:t>
            </a:r>
            <a:r>
              <a:rPr lang="en-IN" sz="1600" dirty="0">
                <a:solidFill>
                  <a:schemeClr val="bg1"/>
                </a:solidFill>
                <a:latin typeface="Times New Roman" panose="02020603050405020304" pitchFamily="18" charset="0"/>
                <a:cs typeface="Times New Roman" panose="02020603050405020304" pitchFamily="18" charset="0"/>
              </a:rPr>
              <a:t>', 'draw' (facilitating transactions and logistics).</a:t>
            </a:r>
          </a:p>
          <a:p>
            <a:pPr marL="285750" indent="-285750">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Informational Support:</a:t>
            </a:r>
            <a:r>
              <a:rPr lang="en-IN" sz="1600" dirty="0">
                <a:solidFill>
                  <a:schemeClr val="bg1"/>
                </a:solidFill>
                <a:latin typeface="Times New Roman" panose="02020603050405020304" pitchFamily="18" charset="0"/>
                <a:cs typeface="Times New Roman" panose="02020603050405020304" pitchFamily="18" charset="0"/>
              </a:rPr>
              <a:t> 'insight', '</a:t>
            </a:r>
            <a:r>
              <a:rPr lang="en-IN" sz="1600" dirty="0" err="1">
                <a:solidFill>
                  <a:schemeClr val="bg1"/>
                </a:solidFill>
                <a:latin typeface="Times New Roman" panose="02020603050405020304" pitchFamily="18" charset="0"/>
                <a:cs typeface="Times New Roman" panose="02020603050405020304" pitchFamily="18" charset="0"/>
              </a:rPr>
              <a:t>hybe</a:t>
            </a:r>
            <a:r>
              <a:rPr lang="en-IN" sz="1600" dirty="0">
                <a:solidFill>
                  <a:schemeClr val="bg1"/>
                </a:solidFill>
                <a:latin typeface="Times New Roman" panose="02020603050405020304" pitchFamily="18" charset="0"/>
                <a:cs typeface="Times New Roman" panose="02020603050405020304" pitchFamily="18" charset="0"/>
              </a:rPr>
              <a:t>' (possibly strategies or discussions related to promotions).</a:t>
            </a:r>
            <a:endParaRPr lang="en-IN"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F2D56B9D-0D5B-EFCD-811E-422310A1F7F7}"/>
              </a:ext>
            </a:extLst>
          </p:cNvPr>
          <p:cNvSpPr txBox="1"/>
          <p:nvPr/>
        </p:nvSpPr>
        <p:spPr>
          <a:xfrm>
            <a:off x="7545201" y="1047023"/>
            <a:ext cx="6908554" cy="6709144"/>
          </a:xfrm>
          <a:prstGeom prst="rect">
            <a:avLst/>
          </a:prstGeom>
          <a:noFill/>
        </p:spPr>
        <p:txBody>
          <a:bodyPr wrap="square" rtlCol="0">
            <a:spAutoFit/>
          </a:bodyPr>
          <a:lstStyle/>
          <a:p>
            <a:pPr>
              <a:buFont typeface="Arial" panose="020B0604020202020204" pitchFamily="34" charset="0"/>
              <a:buChar char="•"/>
            </a:pPr>
            <a:endParaRPr lang="en-IN" sz="1600" dirty="0">
              <a:solidFill>
                <a:schemeClr val="bg1"/>
              </a:solidFill>
            </a:endParaRPr>
          </a:p>
          <a:p>
            <a:r>
              <a:rPr lang="en-IN" sz="1600" b="1" dirty="0">
                <a:solidFill>
                  <a:schemeClr val="bg1"/>
                </a:solidFill>
                <a:latin typeface="Times New Roman" panose="02020603050405020304" pitchFamily="18" charset="0"/>
                <a:cs typeface="Times New Roman" panose="02020603050405020304" pitchFamily="18" charset="0"/>
              </a:rPr>
              <a:t>Topic 3: </a:t>
            </a:r>
            <a:r>
              <a:rPr lang="en-IN" sz="1600" b="1" dirty="0">
                <a:solidFill>
                  <a:schemeClr val="accent1">
                    <a:lumMod val="40000"/>
                    <a:lumOff val="60000"/>
                  </a:schemeClr>
                </a:solidFill>
                <a:latin typeface="Times New Roman" panose="02020603050405020304" pitchFamily="18" charset="0"/>
                <a:cs typeface="Times New Roman" panose="02020603050405020304" pitchFamily="18" charset="0"/>
              </a:rPr>
              <a:t>General Discussions and Opinions</a:t>
            </a:r>
          </a:p>
          <a:p>
            <a:endParaRPr lang="en-IN" sz="1600" b="1" dirty="0">
              <a:solidFill>
                <a:schemeClr val="accent1">
                  <a:lumMod val="40000"/>
                  <a:lumOff val="6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Main terms:</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hybe</a:t>
            </a:r>
            <a:r>
              <a:rPr lang="en-IN" sz="1600" dirty="0">
                <a:solidFill>
                  <a:schemeClr val="bg1"/>
                </a:solidFill>
                <a:latin typeface="Times New Roman" panose="02020603050405020304" pitchFamily="18" charset="0"/>
                <a:cs typeface="Times New Roman" panose="02020603050405020304" pitchFamily="18" charset="0"/>
              </a:rPr>
              <a:t>, like, just, know, stan, girl, </a:t>
            </a:r>
            <a:r>
              <a:rPr lang="en-IN" sz="1600" dirty="0" err="1">
                <a:solidFill>
                  <a:schemeClr val="bg1"/>
                </a:solidFill>
                <a:latin typeface="Times New Roman" panose="02020603050405020304" pitchFamily="18" charset="0"/>
                <a:cs typeface="Times New Roman" panose="02020603050405020304" pitchFamily="18" charset="0"/>
              </a:rPr>
              <a:t>peop</a:t>
            </a:r>
            <a:r>
              <a:rPr lang="en-IN" sz="1600" dirty="0">
                <a:solidFill>
                  <a:schemeClr val="bg1"/>
                </a:solidFill>
                <a:latin typeface="Times New Roman" panose="02020603050405020304" pitchFamily="18" charset="0"/>
                <a:cs typeface="Times New Roman" panose="02020603050405020304" pitchFamily="18" charset="0"/>
              </a:rPr>
              <a:t>, really, group, good, think, idol, amp, </a:t>
            </a:r>
            <a:r>
              <a:rPr lang="en-IN" sz="1600" dirty="0" err="1">
                <a:solidFill>
                  <a:schemeClr val="bg1"/>
                </a:solidFill>
                <a:latin typeface="Times New Roman" panose="02020603050405020304" pitchFamily="18" charset="0"/>
                <a:cs typeface="Times New Roman" panose="02020603050405020304" pitchFamily="18" charset="0"/>
              </a:rPr>
              <a:t>dont</a:t>
            </a:r>
            <a:r>
              <a:rPr lang="en-IN" sz="1600" dirty="0">
                <a:solidFill>
                  <a:schemeClr val="bg1"/>
                </a:solidFill>
                <a:latin typeface="Times New Roman" panose="02020603050405020304" pitchFamily="18" charset="0"/>
                <a:cs typeface="Times New Roman" panose="02020603050405020304" pitchFamily="18" charset="0"/>
              </a:rPr>
              <a:t>, time</a:t>
            </a:r>
          </a:p>
          <a:p>
            <a:br>
              <a:rPr lang="en-IN" sz="1600" dirty="0">
                <a:solidFill>
                  <a:schemeClr val="bg1"/>
                </a:solidFill>
                <a:latin typeface="Times New Roman" panose="02020603050405020304" pitchFamily="18" charset="0"/>
                <a:cs typeface="Times New Roman" panose="02020603050405020304" pitchFamily="18" charset="0"/>
              </a:rPr>
            </a:br>
            <a:r>
              <a:rPr lang="en-IN" sz="1600" b="1" dirty="0">
                <a:solidFill>
                  <a:schemeClr val="bg1"/>
                </a:solidFill>
                <a:latin typeface="Times New Roman" panose="02020603050405020304" pitchFamily="18" charset="0"/>
                <a:cs typeface="Times New Roman" panose="02020603050405020304" pitchFamily="18" charset="0"/>
              </a:rPr>
              <a:t>Types of Support:</a:t>
            </a:r>
            <a:endParaRPr lang="en-IN"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Emotional Support:</a:t>
            </a:r>
            <a:r>
              <a:rPr lang="en-IN" sz="1600" dirty="0">
                <a:solidFill>
                  <a:schemeClr val="bg1"/>
                </a:solidFill>
                <a:latin typeface="Times New Roman" panose="02020603050405020304" pitchFamily="18" charset="0"/>
                <a:cs typeface="Times New Roman" panose="02020603050405020304" pitchFamily="18" charset="0"/>
              </a:rPr>
              <a:t> 'like', 'just', 'really', 'good', '</a:t>
            </a:r>
            <a:r>
              <a:rPr lang="en-IN" sz="1600" dirty="0" err="1">
                <a:solidFill>
                  <a:schemeClr val="bg1"/>
                </a:solidFill>
                <a:latin typeface="Times New Roman" panose="02020603050405020304" pitchFamily="18" charset="0"/>
                <a:cs typeface="Times New Roman" panose="02020603050405020304" pitchFamily="18" charset="0"/>
              </a:rPr>
              <a:t>dont</a:t>
            </a:r>
            <a:r>
              <a:rPr lang="en-IN" sz="1600" dirty="0">
                <a:solidFill>
                  <a:schemeClr val="bg1"/>
                </a:solidFill>
                <a:latin typeface="Times New Roman" panose="02020603050405020304" pitchFamily="18" charset="0"/>
                <a:cs typeface="Times New Roman" panose="02020603050405020304" pitchFamily="18" charset="0"/>
              </a:rPr>
              <a:t>', 'time' (expressing opinions and personal experiences).</a:t>
            </a:r>
          </a:p>
          <a:p>
            <a:pPr marL="285750" indent="-285750">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Informational Support:</a:t>
            </a:r>
            <a:r>
              <a:rPr lang="en-IN" sz="1600" dirty="0">
                <a:solidFill>
                  <a:schemeClr val="bg1"/>
                </a:solidFill>
                <a:latin typeface="Times New Roman" panose="02020603050405020304" pitchFamily="18" charset="0"/>
                <a:cs typeface="Times New Roman" panose="02020603050405020304" pitchFamily="18" charset="0"/>
              </a:rPr>
              <a:t> 'know', 'stan', '</a:t>
            </a:r>
            <a:r>
              <a:rPr lang="en-IN" sz="1600" dirty="0" err="1">
                <a:solidFill>
                  <a:schemeClr val="bg1"/>
                </a:solidFill>
                <a:latin typeface="Times New Roman" panose="02020603050405020304" pitchFamily="18" charset="0"/>
                <a:cs typeface="Times New Roman" panose="02020603050405020304" pitchFamily="18" charset="0"/>
              </a:rPr>
              <a:t>peop</a:t>
            </a:r>
            <a:r>
              <a:rPr lang="en-IN" sz="1600" dirty="0">
                <a:solidFill>
                  <a:schemeClr val="bg1"/>
                </a:solidFill>
                <a:latin typeface="Times New Roman" panose="02020603050405020304" pitchFamily="18" charset="0"/>
                <a:cs typeface="Times New Roman" panose="02020603050405020304" pitchFamily="18" charset="0"/>
              </a:rPr>
              <a:t>', 'idol' (seeking or sharing knowledge and opinions).</a:t>
            </a:r>
          </a:p>
          <a:p>
            <a:pPr marL="285750" indent="-285750">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Appraisal Support:</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hybe</a:t>
            </a:r>
            <a:r>
              <a:rPr lang="en-IN" sz="1600" dirty="0">
                <a:solidFill>
                  <a:schemeClr val="bg1"/>
                </a:solidFill>
                <a:latin typeface="Times New Roman" panose="02020603050405020304" pitchFamily="18" charset="0"/>
                <a:cs typeface="Times New Roman" panose="02020603050405020304" pitchFamily="18" charset="0"/>
              </a:rPr>
              <a:t>', 'girl', 'group', 'think' (evaluating and discussing situations or experiences).</a:t>
            </a:r>
          </a:p>
          <a:p>
            <a:endParaRPr lang="en-IN" sz="1600"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1600" dirty="0">
              <a:solidFill>
                <a:schemeClr val="bg1"/>
              </a:solidFill>
              <a:latin typeface="Times New Roman" panose="02020603050405020304" pitchFamily="18" charset="0"/>
              <a:cs typeface="Times New Roman" panose="02020603050405020304" pitchFamily="18" charset="0"/>
            </a:endParaRPr>
          </a:p>
          <a:p>
            <a:r>
              <a:rPr lang="en-IN" sz="1600" b="1" dirty="0">
                <a:solidFill>
                  <a:schemeClr val="bg1"/>
                </a:solidFill>
                <a:latin typeface="Times New Roman" panose="02020603050405020304" pitchFamily="18" charset="0"/>
                <a:cs typeface="Times New Roman" panose="02020603050405020304" pitchFamily="18" charset="0"/>
              </a:rPr>
              <a:t>Topic 4: </a:t>
            </a:r>
            <a:r>
              <a:rPr lang="en-IN" sz="1600" b="1" dirty="0">
                <a:solidFill>
                  <a:schemeClr val="accent1">
                    <a:lumMod val="40000"/>
                    <a:lumOff val="60000"/>
                  </a:schemeClr>
                </a:solidFill>
                <a:latin typeface="Times New Roman" panose="02020603050405020304" pitchFamily="18" charset="0"/>
                <a:cs typeface="Times New Roman" panose="02020603050405020304" pitchFamily="18" charset="0"/>
              </a:rPr>
              <a:t>Music Releases and Previews</a:t>
            </a:r>
          </a:p>
          <a:p>
            <a:pPr marL="285750" indent="-285750">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Main terms:</a:t>
            </a:r>
            <a:r>
              <a:rPr lang="en-IN" sz="1600" dirty="0">
                <a:solidFill>
                  <a:schemeClr val="bg1"/>
                </a:solidFill>
                <a:latin typeface="Times New Roman" panose="02020603050405020304" pitchFamily="18" charset="0"/>
                <a:cs typeface="Times New Roman" panose="02020603050405020304" pitchFamily="18" charset="0"/>
              </a:rPr>
              <a:t> music, bank, preview, arrival, </a:t>
            </a:r>
            <a:r>
              <a:rPr lang="en-IN" sz="1600" dirty="0" err="1">
                <a:solidFill>
                  <a:schemeClr val="bg1"/>
                </a:solidFill>
                <a:latin typeface="Times New Roman" panose="02020603050405020304" pitchFamily="18" charset="0"/>
                <a:cs typeface="Times New Roman" panose="02020603050405020304" pitchFamily="18" charset="0"/>
              </a:rPr>
              <a:t>im</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kazuha</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sakura</a:t>
            </a:r>
            <a:r>
              <a:rPr lang="en-IN" sz="1600" dirty="0">
                <a:solidFill>
                  <a:schemeClr val="bg1"/>
                </a:solidFill>
                <a:latin typeface="Times New Roman" panose="02020603050405020304" pitchFamily="18" charset="0"/>
                <a:cs typeface="Times New Roman" panose="02020603050405020304" pitchFamily="18" charset="0"/>
              </a:rPr>
              <a:t>, http, surpassed, amp, view, audio, </a:t>
            </a:r>
            <a:r>
              <a:rPr lang="en-IN" sz="1600" dirty="0" err="1">
                <a:solidFill>
                  <a:schemeClr val="bg1"/>
                </a:solidFill>
                <a:latin typeface="Times New Roman" panose="02020603050405020304" pitchFamily="18" charset="0"/>
                <a:cs typeface="Times New Roman" panose="02020603050405020304" pitchFamily="18" charset="0"/>
              </a:rPr>
              <a:t>dailynaver</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youtube</a:t>
            </a:r>
            <a:r>
              <a:rPr lang="en-IN" sz="1600" dirty="0">
                <a:solidFill>
                  <a:schemeClr val="bg1"/>
                </a:solidFill>
                <a:latin typeface="Times New Roman" panose="02020603050405020304" pitchFamily="18" charset="0"/>
                <a:cs typeface="Times New Roman" panose="02020603050405020304" pitchFamily="18" charset="0"/>
              </a:rPr>
              <a:t>, fear</a:t>
            </a:r>
          </a:p>
          <a:p>
            <a:pPr marL="285750" indent="-285750">
              <a:buFont typeface="Arial" panose="020B0604020202020204" pitchFamily="34" charset="0"/>
              <a:buChar char="•"/>
            </a:pPr>
            <a:endParaRPr lang="en-IN" sz="1600" dirty="0">
              <a:solidFill>
                <a:schemeClr val="bg1"/>
              </a:solidFill>
              <a:latin typeface="Times New Roman" panose="02020603050405020304" pitchFamily="18" charset="0"/>
              <a:cs typeface="Times New Roman" panose="02020603050405020304" pitchFamily="18" charset="0"/>
            </a:endParaRPr>
          </a:p>
          <a:p>
            <a:r>
              <a:rPr lang="en-IN" sz="1600" b="1" dirty="0">
                <a:solidFill>
                  <a:schemeClr val="bg1"/>
                </a:solidFill>
                <a:latin typeface="Times New Roman" panose="02020603050405020304" pitchFamily="18" charset="0"/>
                <a:cs typeface="Times New Roman" panose="02020603050405020304" pitchFamily="18" charset="0"/>
              </a:rPr>
              <a:t>Types of Support:</a:t>
            </a:r>
            <a:endParaRPr lang="en-IN"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Emotional Support:</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im</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kazuha</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sakura</a:t>
            </a:r>
            <a:r>
              <a:rPr lang="en-IN" sz="1600" dirty="0">
                <a:solidFill>
                  <a:schemeClr val="bg1"/>
                </a:solidFill>
                <a:latin typeface="Times New Roman" panose="02020603050405020304" pitchFamily="18" charset="0"/>
                <a:cs typeface="Times New Roman" panose="02020603050405020304" pitchFamily="18" charset="0"/>
              </a:rPr>
              <a:t>', 'fear??' (expressing emotions and personal experiences).</a:t>
            </a:r>
          </a:p>
          <a:p>
            <a:pPr marL="285750" indent="-285750">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Informational Support:</a:t>
            </a:r>
            <a:r>
              <a:rPr lang="en-IN" sz="1600" dirty="0">
                <a:solidFill>
                  <a:schemeClr val="bg1"/>
                </a:solidFill>
                <a:latin typeface="Times New Roman" panose="02020603050405020304" pitchFamily="18" charset="0"/>
                <a:cs typeface="Times New Roman" panose="02020603050405020304" pitchFamily="18" charset="0"/>
              </a:rPr>
              <a:t> 'music', 'bank', 'preview', 'arrival', 'http', 'surpassed', 'view', 'audio', '</a:t>
            </a:r>
            <a:r>
              <a:rPr lang="en-IN" sz="1600" dirty="0" err="1">
                <a:solidFill>
                  <a:schemeClr val="bg1"/>
                </a:solidFill>
                <a:latin typeface="Times New Roman" panose="02020603050405020304" pitchFamily="18" charset="0"/>
                <a:cs typeface="Times New Roman" panose="02020603050405020304" pitchFamily="18" charset="0"/>
              </a:rPr>
              <a:t>dailynaver</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youtube</a:t>
            </a:r>
            <a:r>
              <a:rPr lang="en-IN" sz="1600" dirty="0">
                <a:solidFill>
                  <a:schemeClr val="bg1"/>
                </a:solidFill>
                <a:latin typeface="Times New Roman" panose="02020603050405020304" pitchFamily="18" charset="0"/>
                <a:cs typeface="Times New Roman" panose="02020603050405020304" pitchFamily="18" charset="0"/>
              </a:rPr>
              <a:t>' (sharing knowledge and updates about music releases).</a:t>
            </a:r>
          </a:p>
          <a:p>
            <a:pPr marL="285750" indent="-285750">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Appraisal Support:</a:t>
            </a:r>
            <a:r>
              <a:rPr lang="en-IN" sz="1600" dirty="0">
                <a:solidFill>
                  <a:schemeClr val="bg1"/>
                </a:solidFill>
                <a:latin typeface="Times New Roman" panose="02020603050405020304" pitchFamily="18" charset="0"/>
                <a:cs typeface="Times New Roman" panose="02020603050405020304" pitchFamily="18" charset="0"/>
              </a:rPr>
              <a:t> 'amp' (evaluating and discussing music and previews).</a:t>
            </a:r>
          </a:p>
          <a:p>
            <a:pPr marL="285750" lvl="0" indent="-285750">
              <a:lnSpc>
                <a:spcPct val="107000"/>
              </a:lnSpc>
              <a:spcAft>
                <a:spcPts val="800"/>
              </a:spcAft>
              <a:buSzPts val="1000"/>
              <a:buFont typeface="Arial" panose="020B0604020202020204" pitchFamily="34" charset="0"/>
              <a:buChar char="•"/>
              <a:tabLst>
                <a:tab pos="457200" algn="l"/>
              </a:tabLst>
            </a:pPr>
            <a:endPar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7C20A121-CBDA-8BF0-6E56-7FA39C57F3BE}"/>
              </a:ext>
            </a:extLst>
          </p:cNvPr>
          <p:cNvSpPr txBox="1"/>
          <p:nvPr/>
        </p:nvSpPr>
        <p:spPr>
          <a:xfrm>
            <a:off x="2784765" y="212256"/>
            <a:ext cx="8250380" cy="400110"/>
          </a:xfrm>
          <a:prstGeom prst="rect">
            <a:avLst/>
          </a:prstGeom>
          <a:noFill/>
        </p:spPr>
        <p:txBody>
          <a:bodyPr wrap="square" rtlCol="0">
            <a:spAutoFit/>
          </a:bodyPr>
          <a:lstStyle/>
          <a:p>
            <a:r>
              <a:rPr lang="en-IN" sz="2000" b="1" dirty="0">
                <a:solidFill>
                  <a:schemeClr val="bg1"/>
                </a:solidFill>
                <a:latin typeface="Algerian" panose="04020705040A02060702" pitchFamily="82" charset="0"/>
              </a:rPr>
              <a:t>Analysis of Keywords for understanding(NMF)- Using OPEN AI</a:t>
            </a:r>
          </a:p>
        </p:txBody>
      </p:sp>
    </p:spTree>
    <p:extLst>
      <p:ext uri="{BB962C8B-B14F-4D97-AF65-F5344CB8AC3E}">
        <p14:creationId xmlns:p14="http://schemas.microsoft.com/office/powerpoint/2010/main" val="534795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52244"/>
            <a:ext cx="14630400" cy="8229600"/>
          </a:xfrm>
          <a:prstGeom prst="rect">
            <a:avLst/>
          </a:prstGeom>
          <a:solidFill>
            <a:srgbClr val="0D0A2C">
              <a:alpha val="75000"/>
            </a:srgbClr>
          </a:solidFill>
          <a:ln/>
        </p:spPr>
        <p:txBody>
          <a:bodyPr/>
          <a:lstStyle/>
          <a:p>
            <a:endParaRPr lang="en-IN" dirty="0"/>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3" name="Rectangle 1">
            <a:extLst>
              <a:ext uri="{FF2B5EF4-FFF2-40B4-BE49-F238E27FC236}">
                <a16:creationId xmlns:a16="http://schemas.microsoft.com/office/drawing/2014/main" id="{6BDA2EE5-D8B6-0CF7-B771-ED00E486801E}"/>
              </a:ext>
            </a:extLst>
          </p:cNvPr>
          <p:cNvSpPr>
            <a:spLocks noChangeArrowheads="1"/>
          </p:cNvSpPr>
          <p:nvPr/>
        </p:nvSpPr>
        <p:spPr bwMode="auto">
          <a:xfrm>
            <a:off x="436418" y="52244"/>
            <a:ext cx="11193425"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dirty="0">
                <a:solidFill>
                  <a:srgbClr val="FFFF00"/>
                </a:solidFill>
                <a:latin typeface="Aptos" panose="020B0004020202020204" pitchFamily="34" charset="0"/>
                <a:ea typeface="Times New Roman" panose="02020603050405020304" pitchFamily="18" charset="0"/>
                <a:cs typeface="Times New Roman" panose="02020603050405020304" pitchFamily="18" charset="0"/>
              </a:rPr>
              <a:t>Top Documents from NMF model</a:t>
            </a:r>
            <a:r>
              <a:rPr kumimoji="0" lang="en-US" altLang="en-US" sz="2400" b="0" i="0" u="none" strike="noStrike" cap="none" normalizeH="0" baseline="0" dirty="0">
                <a:ln>
                  <a:noFill/>
                </a:ln>
                <a:solidFill>
                  <a:srgbClr val="FFFF00"/>
                </a:solidFill>
                <a:effectLst/>
                <a:latin typeface="Aptos" panose="020B0004020202020204" pitchFamily="34" charset="0"/>
                <a:ea typeface="Times New Roman" panose="02020603050405020304" pitchFamily="18" charset="0"/>
                <a:cs typeface="Times New Roman" panose="02020603050405020304" pitchFamily="18" charset="0"/>
              </a:rPr>
              <a:t>       </a:t>
            </a:r>
            <a:endParaRPr kumimoji="0" lang="en-US" altLang="en-US" sz="1400" b="0" i="0" u="none" strike="noStrike" cap="none" normalizeH="0" baseline="0" dirty="0">
              <a:ln>
                <a:noFill/>
              </a:ln>
              <a:solidFill>
                <a:srgbClr val="FFFF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When n=5</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When n=4</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When n=3</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6C3FD423-DA87-20DB-AF3F-49CB509FF257}"/>
              </a:ext>
            </a:extLst>
          </p:cNvPr>
          <p:cNvSpPr txBox="1"/>
          <p:nvPr/>
        </p:nvSpPr>
        <p:spPr>
          <a:xfrm>
            <a:off x="626425" y="906861"/>
            <a:ext cx="6062350" cy="4924425"/>
          </a:xfrm>
          <a:prstGeom prst="rect">
            <a:avLst/>
          </a:prstGeom>
          <a:noFill/>
        </p:spPr>
        <p:txBody>
          <a:bodyPr wrap="square" rtlCol="0">
            <a:spAutoFit/>
          </a:bodyPr>
          <a:lstStyle/>
          <a:p>
            <a:r>
              <a:rPr lang="en-IN" sz="1400" b="1" i="0" dirty="0">
                <a:solidFill>
                  <a:srgbClr val="212121"/>
                </a:solidFill>
                <a:effectLst/>
                <a:highlight>
                  <a:srgbClr val="FFFFFF"/>
                </a:highlight>
                <a:latin typeface="Times New Roman" panose="02020603050405020304" pitchFamily="18" charset="0"/>
                <a:cs typeface="Times New Roman" panose="02020603050405020304" pitchFamily="18" charset="0"/>
              </a:rPr>
              <a:t>Topic 1</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600" b="1" dirty="0">
                <a:solidFill>
                  <a:schemeClr val="accent5">
                    <a:lumMod val="40000"/>
                    <a:lumOff val="60000"/>
                  </a:schemeClr>
                </a:solidFill>
                <a:latin typeface="Times New Roman" panose="02020603050405020304" pitchFamily="18" charset="0"/>
                <a:cs typeface="Times New Roman" panose="02020603050405020304" pitchFamily="18" charset="0"/>
              </a:rPr>
              <a:t>Music and Popularity</a:t>
            </a:r>
            <a:endParaRPr lang="en-IN" sz="1600" b="0" i="0" dirty="0">
              <a:solidFill>
                <a:srgbClr val="212121"/>
              </a:solidFill>
              <a:effectLst/>
              <a:highlight>
                <a:srgbClr val="FFFFFF"/>
              </a:highlight>
              <a:latin typeface="Times New Roman" panose="02020603050405020304" pitchFamily="18" charset="0"/>
              <a:cs typeface="Times New Roman" panose="02020603050405020304" pitchFamily="18" charset="0"/>
            </a:endParaRPr>
          </a:p>
          <a:p>
            <a:endParaRPr lang="en-IN" sz="12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now playing on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aradiokpopchart</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no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fanart </a:t>
            </a:r>
            <a:r>
              <a:rPr lang="ja-JP" alt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宮脇咲良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miyawaki</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the show reaction via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youtube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fears</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photo — for w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korea</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june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issue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endPar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endParaRP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photo —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yun</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for w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korea</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june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issue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the show is trending on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youtube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worldwide and also in countries…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Today's the show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photo — for w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korea</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june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issue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photo —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yun</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for w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korea</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june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issue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f…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knowing bros behind guess the song from dance keyword got the beat step back ah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which part in fears…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s huh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yun</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amp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hong</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demonstrate their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spirits for w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korea</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378D0635-7026-E0F4-A35E-01A3752FB5AF}"/>
              </a:ext>
            </a:extLst>
          </p:cNvPr>
          <p:cNvSpPr txBox="1"/>
          <p:nvPr/>
        </p:nvSpPr>
        <p:spPr>
          <a:xfrm>
            <a:off x="7680154" y="868763"/>
            <a:ext cx="6175983" cy="5986254"/>
          </a:xfrm>
          <a:prstGeom prst="rect">
            <a:avLst/>
          </a:prstGeom>
          <a:noFill/>
        </p:spPr>
        <p:txBody>
          <a:bodyPr wrap="square" rtlCol="0">
            <a:spAutoFit/>
          </a:bodyPr>
          <a:lstStyle/>
          <a:p>
            <a:r>
              <a:rPr lang="en-IN" sz="1400" b="1" i="0" dirty="0">
                <a:solidFill>
                  <a:srgbClr val="212121"/>
                </a:solidFill>
                <a:effectLst/>
                <a:highlight>
                  <a:srgbClr val="FFFFFF"/>
                </a:highlight>
                <a:latin typeface="Times New Roman" panose="02020603050405020304" pitchFamily="18" charset="0"/>
                <a:cs typeface="Times New Roman" panose="02020603050405020304" pitchFamily="18" charset="0"/>
              </a:rPr>
              <a:t>Topic 2</a:t>
            </a:r>
            <a:r>
              <a:rPr lang="en-IN" sz="1600" b="1"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1"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600" b="1" dirty="0">
                <a:solidFill>
                  <a:schemeClr val="accent5">
                    <a:lumMod val="40000"/>
                    <a:lumOff val="60000"/>
                  </a:schemeClr>
                </a:solidFill>
                <a:latin typeface="Times New Roman" panose="02020603050405020304" pitchFamily="18" charset="0"/>
                <a:cs typeface="Times New Roman" panose="02020603050405020304" pitchFamily="18" charset="0"/>
              </a:rPr>
              <a:t>Trading and Promotional Activities</a:t>
            </a:r>
            <a:endParaRPr lang="en-IN" sz="1400" b="1" dirty="0">
              <a:solidFill>
                <a:schemeClr val="accent5">
                  <a:lumMod val="40000"/>
                  <a:lumOff val="60000"/>
                </a:schemeClr>
              </a:solidFill>
              <a:latin typeface="Times New Roman" panose="02020603050405020304" pitchFamily="18" charset="0"/>
              <a:cs typeface="Times New Roman" panose="02020603050405020304" pitchFamily="18" charset="0"/>
            </a:endParaRPr>
          </a:p>
          <a:p>
            <a:endPar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endParaRPr>
          </a:p>
          <a:p>
            <a:endParaRPr lang="en-IN" sz="12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nicasells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jimins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insight pc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onhand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set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payo</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week reservation mint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condi</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m…</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ja-JP" alt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メイ</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merchshoponhand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insight photocards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php</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each pf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lsf</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 good condition — on hand and ready to ship dm to order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insight pc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sunoo</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niki</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onhand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seok</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insight — ₱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ja-JP" alt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メイ</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merchshoponhand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seventeen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insight photocards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php</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each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lsf</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 good condition — on hand and ready to ship dm to order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seventeen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insight pc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mingyu</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woozi</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dino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seungkwan</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jun</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vernon</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the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insight photocards ✓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seungcheol</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joshua</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php</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set •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onhand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payo</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 shipping on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fridays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help rt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sunghoon</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photocards —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php</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each marked sold —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gcash</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sdd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ggx</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sco</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pc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memkit</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insight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ja-JP" alt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メイ</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merchshoponhand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insight photocards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php</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each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lsf</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 good condition — on hand and ready to ship dm to order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pc rm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namjoon</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jhope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hoseok</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suga</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seok</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v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jimin</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only can sell pcs only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yun</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blue chypre pc and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yun</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shopee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pc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php</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as set dm to avail</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onhand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pc ss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ea</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sa</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original post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sunghoon</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dd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insight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k pesos dd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unif</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ja</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onhand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lucky draw photocards soundwave mu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pst</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 ₱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yun</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pc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pc set 𖤐 ₱ pieces of memories pom dd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decorated frame ↬selling as set only ↬can l… </a:t>
            </a:r>
          </a:p>
          <a:p>
            <a:endPar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endParaRPr>
          </a:p>
          <a:p>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armylabfinds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insight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phototicket</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jay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heeseung</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jungwon</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jimin</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v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php</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each…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ic</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interest check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pc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go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qs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quitting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sa</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jimin</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butter pcs album lucky draw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pob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message card… </a:t>
            </a:r>
            <a:endPar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3299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dirty="0"/>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3" name="Rectangle 1">
            <a:extLst>
              <a:ext uri="{FF2B5EF4-FFF2-40B4-BE49-F238E27FC236}">
                <a16:creationId xmlns:a16="http://schemas.microsoft.com/office/drawing/2014/main" id="{6BDA2EE5-D8B6-0CF7-B771-ED00E486801E}"/>
              </a:ext>
            </a:extLst>
          </p:cNvPr>
          <p:cNvSpPr>
            <a:spLocks noChangeArrowheads="1"/>
          </p:cNvSpPr>
          <p:nvPr/>
        </p:nvSpPr>
        <p:spPr bwMode="auto">
          <a:xfrm>
            <a:off x="398275" y="-247301"/>
            <a:ext cx="11231568"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b="1" dirty="0">
              <a:solidFill>
                <a:srgbClr val="FFFF00"/>
              </a:solidFill>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dirty="0">
                <a:solidFill>
                  <a:srgbClr val="FFFF00"/>
                </a:solidFill>
                <a:latin typeface="Aptos" panose="020B0004020202020204" pitchFamily="34" charset="0"/>
                <a:ea typeface="Times New Roman" panose="02020603050405020304" pitchFamily="18" charset="0"/>
                <a:cs typeface="Times New Roman" panose="02020603050405020304" pitchFamily="18" charset="0"/>
              </a:rPr>
              <a:t>Top Documents from NMF model</a:t>
            </a:r>
            <a:r>
              <a:rPr kumimoji="0" lang="en-US" altLang="en-US" sz="2400" b="0" i="0" u="none" strike="noStrike" cap="none" normalizeH="0" baseline="0" dirty="0">
                <a:ln>
                  <a:noFill/>
                </a:ln>
                <a:solidFill>
                  <a:srgbClr val="FFFF00"/>
                </a:solidFill>
                <a:effectLst/>
                <a:latin typeface="Aptos" panose="020B0004020202020204" pitchFamily="34" charset="0"/>
                <a:ea typeface="Times New Roman" panose="02020603050405020304" pitchFamily="18" charset="0"/>
                <a:cs typeface="Times New Roman" panose="02020603050405020304" pitchFamily="18" charset="0"/>
              </a:rPr>
              <a:t>       </a:t>
            </a:r>
            <a:endParaRPr kumimoji="0" lang="en-US" altLang="en-US" sz="1400" b="0" i="0" u="none" strike="noStrike" cap="none" normalizeH="0" baseline="0" dirty="0">
              <a:ln>
                <a:noFill/>
              </a:ln>
              <a:solidFill>
                <a:srgbClr val="FFFF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When n=5</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When n=4</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When n=3</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6C3FD423-DA87-20DB-AF3F-49CB509FF257}"/>
              </a:ext>
            </a:extLst>
          </p:cNvPr>
          <p:cNvSpPr txBox="1"/>
          <p:nvPr/>
        </p:nvSpPr>
        <p:spPr>
          <a:xfrm>
            <a:off x="398275" y="836128"/>
            <a:ext cx="6315041" cy="5109091"/>
          </a:xfrm>
          <a:prstGeom prst="rect">
            <a:avLst/>
          </a:prstGeom>
          <a:noFill/>
        </p:spPr>
        <p:txBody>
          <a:bodyPr wrap="square" rtlCol="0">
            <a:spAutoFit/>
          </a:bodyPr>
          <a:lstStyle/>
          <a:p>
            <a:r>
              <a:rPr lang="en-US" sz="1600" b="1" i="0" dirty="0">
                <a:solidFill>
                  <a:srgbClr val="212121"/>
                </a:solidFill>
                <a:effectLst/>
                <a:highlight>
                  <a:srgbClr val="FFFFFF"/>
                </a:highlight>
                <a:latin typeface="Times New Roman" panose="02020603050405020304" pitchFamily="18" charset="0"/>
                <a:cs typeface="Times New Roman" panose="02020603050405020304" pitchFamily="18" charset="0"/>
              </a:rPr>
              <a:t>Topic 3: </a:t>
            </a:r>
            <a:r>
              <a:rPr lang="en-IN" b="1" dirty="0">
                <a:solidFill>
                  <a:schemeClr val="accent1">
                    <a:lumMod val="40000"/>
                    <a:lumOff val="60000"/>
                  </a:schemeClr>
                </a:solidFill>
                <a:latin typeface="Times New Roman" panose="02020603050405020304" pitchFamily="18" charset="0"/>
                <a:cs typeface="Times New Roman" panose="02020603050405020304" pitchFamily="18" charset="0"/>
              </a:rPr>
              <a:t>General Discussions and Opinions</a:t>
            </a:r>
            <a:endParaRPr lang="en-US" b="0" i="0" dirty="0">
              <a:solidFill>
                <a:srgbClr val="212121"/>
              </a:solidFill>
              <a:effectLst/>
              <a:highlight>
                <a:srgbClr val="FFFFFF"/>
              </a:highlight>
              <a:latin typeface="Times New Roman" panose="02020603050405020304" pitchFamily="18" charset="0"/>
              <a:cs typeface="Times New Roman" panose="02020603050405020304" pitchFamily="18" charset="0"/>
            </a:endParaRPr>
          </a:p>
          <a:p>
            <a:endParaRPr lang="en-US"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hitman bang stepped down the </a:t>
            </a:r>
            <a:r>
              <a:rPr lang="en-US"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ceo</a:t>
            </a:r>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position and </a:t>
            </a:r>
            <a:r>
              <a:rPr lang="en-US"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started to fall off like remove the </a:t>
            </a:r>
            <a:r>
              <a:rPr lang="en-US"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probmatic</a:t>
            </a:r>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one already </a:t>
            </a:r>
          </a:p>
          <a:p>
            <a:endParaRPr lang="en-US"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US"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just ruining their own reputation by </a:t>
            </a:r>
            <a:r>
              <a:rPr lang="en-US"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trynna</a:t>
            </a:r>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retain her like at this point what has she not done </a:t>
            </a:r>
          </a:p>
          <a:p>
            <a:endParaRPr lang="en-US"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US"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ivesickruby</a:t>
            </a:r>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everyone </a:t>
            </a:r>
            <a:r>
              <a:rPr lang="en-US"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sint</a:t>
            </a:r>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listen to </a:t>
            </a:r>
            <a:r>
              <a:rPr lang="en-US"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money talks spend how </a:t>
            </a:r>
            <a:r>
              <a:rPr lang="en-US"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likes it yeah </a:t>
            </a:r>
            <a:r>
              <a:rPr lang="en-US"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know what everyone need… not just them all </a:t>
            </a:r>
            <a:r>
              <a:rPr lang="en-US"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groups </a:t>
            </a:r>
            <a:r>
              <a:rPr lang="en-US"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a:t>
            </a:r>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like except maybe txt </a:t>
            </a:r>
            <a:r>
              <a:rPr lang="en-US"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not sure am and </a:t>
            </a:r>
            <a:r>
              <a:rPr lang="en-US"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amam</a:t>
            </a:r>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are not the same thing </a:t>
            </a:r>
          </a:p>
          <a:p>
            <a:endParaRPr lang="en-US"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don’t ever do shit like that </a:t>
            </a:r>
            <a:r>
              <a:rPr lang="en-US"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don’t ever do shit like that </a:t>
            </a:r>
            <a:r>
              <a:rPr lang="en-US"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endPar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endParaRPr>
          </a:p>
          <a:p>
            <a:endParaRPr lang="en-US"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mad at how the fandom is handling this a lot of </a:t>
            </a:r>
            <a:r>
              <a:rPr lang="en-US"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peop</a:t>
            </a:r>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say were just pretending to support it but </a:t>
            </a:r>
            <a:r>
              <a:rPr lang="en-US"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a:t>
            </a:r>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just think if </a:t>
            </a:r>
            <a:r>
              <a:rPr lang="en-US"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put out a damn statement denying or affirming this the who fandom could take one side</a:t>
            </a:r>
          </a:p>
          <a:p>
            <a:endParaRPr lang="en-US"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a:t>
            </a:r>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just </a:t>
            </a:r>
            <a:r>
              <a:rPr lang="en-US"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wanna</a:t>
            </a:r>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know why </a:t>
            </a:r>
            <a:r>
              <a:rPr lang="en-US"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allowed this man to play with their music like this </a:t>
            </a:r>
            <a:r>
              <a:rPr lang="en-US"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soompi</a:t>
            </a:r>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a:t>
            </a:r>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would like to get this info before that bully girl scandal if </a:t>
            </a:r>
            <a:r>
              <a:rPr lang="en-US"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is using you chose the wrong </a:t>
            </a:r>
            <a:r>
              <a:rPr lang="en-US"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gu</a:t>
            </a:r>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a:t>
            </a:r>
          </a:p>
          <a:p>
            <a:endParaRPr lang="en-US"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a:t>
            </a:r>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really like the short haired girl in </a:t>
            </a:r>
            <a:r>
              <a:rPr lang="en-US"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a:t>
            </a:r>
            <a:r>
              <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cant take my eyes off her</a:t>
            </a:r>
            <a:endParaRPr lang="en-IN" sz="20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378D0635-7026-E0F4-A35E-01A3752FB5AF}"/>
              </a:ext>
            </a:extLst>
          </p:cNvPr>
          <p:cNvSpPr txBox="1"/>
          <p:nvPr/>
        </p:nvSpPr>
        <p:spPr>
          <a:xfrm>
            <a:off x="7680154" y="868763"/>
            <a:ext cx="6600641" cy="5970865"/>
          </a:xfrm>
          <a:prstGeom prst="rect">
            <a:avLst/>
          </a:prstGeom>
          <a:noFill/>
        </p:spPr>
        <p:txBody>
          <a:bodyPr wrap="square" rtlCol="0">
            <a:spAutoFit/>
          </a:bodyPr>
          <a:lstStyle/>
          <a:p>
            <a:r>
              <a:rPr lang="en-IN" sz="1600" b="1" i="0" dirty="0">
                <a:solidFill>
                  <a:srgbClr val="212121"/>
                </a:solidFill>
                <a:effectLst/>
                <a:highlight>
                  <a:srgbClr val="FFFFFF"/>
                </a:highlight>
                <a:latin typeface="Times New Roman" panose="02020603050405020304" pitchFamily="18" charset="0"/>
                <a:cs typeface="Times New Roman" panose="02020603050405020304" pitchFamily="18" charset="0"/>
              </a:rPr>
              <a:t>Topic 4: </a:t>
            </a:r>
            <a:r>
              <a:rPr lang="en-IN" sz="1600" b="1" dirty="0">
                <a:solidFill>
                  <a:schemeClr val="accent1">
                    <a:lumMod val="40000"/>
                    <a:lumOff val="60000"/>
                  </a:schemeClr>
                </a:solidFill>
                <a:latin typeface="Times New Roman" panose="02020603050405020304" pitchFamily="18" charset="0"/>
                <a:cs typeface="Times New Roman" panose="02020603050405020304" pitchFamily="18" charset="0"/>
              </a:rPr>
              <a:t>Music Releases and Previews</a:t>
            </a:r>
            <a:endParaRPr lang="en-IN" sz="1600" b="0" i="0" dirty="0">
              <a:solidFill>
                <a:srgbClr val="212121"/>
              </a:solidFill>
              <a:effectLst/>
              <a:highlight>
                <a:srgbClr val="FFFFFF"/>
              </a:highlight>
              <a:latin typeface="Times New Roman" panose="02020603050405020304" pitchFamily="18" charset="0"/>
              <a:cs typeface="Times New Roman" panose="02020603050405020304" pitchFamily="18" charset="0"/>
            </a:endParaRP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 arrival at music bank preview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Kazuha</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 — arrival at music bank preview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Kazuha</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arrival at music bank preview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Kazuha</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 — arrival at music bank preview amp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 </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arrival at music bank preview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Sakura https… </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the girls arriving at music bank prerecord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ruse… </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so in love with her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Kazuha</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two pretty besties </a:t>
            </a:r>
            <a:r>
              <a:rPr lang="ko-KR" alt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허윤진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yun</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ja-JP" alt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ホユンジン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Kazuha</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ja-JP" alt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カズハ </a:t>
            </a:r>
            <a:r>
              <a:rPr lang="ko-KR" alt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샤인즈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shinez</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dailynaver</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sure these ladies are popular already why the hell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bothered to cheat over a music show trophy </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bighit</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music said that has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compted</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the album and related promotional activities so it is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comptely</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possib</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to com…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dailynaver</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not even interested in this case or life but since that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fcking</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involved our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jennie</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with that v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ready to make a who essay of kicking this girly out </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just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wanna</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know why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allowed this man to play with their music like this play with sea crabs look for the wings in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music video take a screenshot and drop your proof… </a:t>
            </a:r>
            <a:br>
              <a:rPr lang="en-IN" sz="1400" dirty="0">
                <a:latin typeface="Times New Roman" panose="02020603050405020304" pitchFamily="18" charset="0"/>
                <a:cs typeface="Times New Roman" panose="02020603050405020304" pitchFamily="18" charset="0"/>
              </a:rPr>
            </a:br>
            <a:endPar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641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94489" y="0"/>
            <a:ext cx="14630400" cy="10127099"/>
          </a:xfrm>
          <a:prstGeom prst="rect">
            <a:avLst/>
          </a:prstGeom>
          <a:solidFill>
            <a:srgbClr val="0D0A2C">
              <a:alpha val="75000"/>
            </a:srgbClr>
          </a:solidFill>
          <a:ln/>
        </p:spPr>
        <p:txBody>
          <a:bodyPr/>
          <a:lstStyle/>
          <a:p>
            <a:endParaRPr lang="en-IN"/>
          </a:p>
        </p:txBody>
      </p:sp>
      <p:sp>
        <p:nvSpPr>
          <p:cNvPr id="4" name="Text 1"/>
          <p:cNvSpPr/>
          <p:nvPr/>
        </p:nvSpPr>
        <p:spPr>
          <a:xfrm>
            <a:off x="2594967" y="475178"/>
            <a:ext cx="9440347" cy="1080135"/>
          </a:xfrm>
          <a:prstGeom prst="rect">
            <a:avLst/>
          </a:prstGeom>
          <a:noFill/>
          <a:ln/>
        </p:spPr>
        <p:txBody>
          <a:bodyPr wrap="square" rtlCol="0" anchor="t"/>
          <a:lstStyle/>
          <a:p>
            <a:pPr marL="0" indent="0">
              <a:lnSpc>
                <a:spcPts val="4253"/>
              </a:lnSpc>
              <a:buNone/>
            </a:pPr>
            <a:r>
              <a:rPr lang="en-US" sz="3402" dirty="0">
                <a:solidFill>
                  <a:srgbClr val="F2F0F4"/>
                </a:solidFill>
                <a:latin typeface="Montserrat" pitchFamily="34" charset="0"/>
              </a:rPr>
              <a:t>         K-pop Project-   Research Workflow</a:t>
            </a:r>
            <a:endParaRPr lang="en-US" sz="3402" dirty="0"/>
          </a:p>
        </p:txBody>
      </p:sp>
      <p:sp>
        <p:nvSpPr>
          <p:cNvPr id="5" name="Shape 2"/>
          <p:cNvSpPr/>
          <p:nvPr/>
        </p:nvSpPr>
        <p:spPr>
          <a:xfrm>
            <a:off x="7297817" y="1900952"/>
            <a:ext cx="34528" cy="7750969"/>
          </a:xfrm>
          <a:prstGeom prst="roundRect">
            <a:avLst>
              <a:gd name="adj" fmla="val 225237"/>
            </a:avLst>
          </a:prstGeom>
          <a:solidFill>
            <a:srgbClr val="552C86"/>
          </a:solidFill>
          <a:ln/>
        </p:spPr>
        <p:txBody>
          <a:bodyPr/>
          <a:lstStyle/>
          <a:p>
            <a:endParaRPr lang="en-IN"/>
          </a:p>
        </p:txBody>
      </p:sp>
      <p:sp>
        <p:nvSpPr>
          <p:cNvPr id="6" name="Shape 3"/>
          <p:cNvSpPr/>
          <p:nvPr/>
        </p:nvSpPr>
        <p:spPr>
          <a:xfrm>
            <a:off x="6515874" y="2272308"/>
            <a:ext cx="604837" cy="34528"/>
          </a:xfrm>
          <a:prstGeom prst="roundRect">
            <a:avLst>
              <a:gd name="adj" fmla="val 225237"/>
            </a:avLst>
          </a:prstGeom>
          <a:solidFill>
            <a:srgbClr val="552C86"/>
          </a:solidFill>
          <a:ln/>
        </p:spPr>
        <p:txBody>
          <a:bodyPr/>
          <a:lstStyle/>
          <a:p>
            <a:endParaRPr lang="en-IN"/>
          </a:p>
        </p:txBody>
      </p:sp>
      <p:sp>
        <p:nvSpPr>
          <p:cNvPr id="7" name="Shape 4"/>
          <p:cNvSpPr/>
          <p:nvPr/>
        </p:nvSpPr>
        <p:spPr>
          <a:xfrm>
            <a:off x="7120711" y="2095262"/>
            <a:ext cx="388739" cy="388739"/>
          </a:xfrm>
          <a:prstGeom prst="roundRect">
            <a:avLst>
              <a:gd name="adj" fmla="val 20006"/>
            </a:avLst>
          </a:prstGeom>
          <a:solidFill>
            <a:srgbClr val="3C136D"/>
          </a:solidFill>
          <a:ln w="7620">
            <a:solidFill>
              <a:srgbClr val="552C86"/>
            </a:solidFill>
            <a:prstDash val="solid"/>
          </a:ln>
        </p:spPr>
        <p:txBody>
          <a:bodyPr/>
          <a:lstStyle/>
          <a:p>
            <a:endParaRPr lang="en-IN"/>
          </a:p>
        </p:txBody>
      </p:sp>
      <p:sp>
        <p:nvSpPr>
          <p:cNvPr id="8" name="Text 5"/>
          <p:cNvSpPr/>
          <p:nvPr/>
        </p:nvSpPr>
        <p:spPr>
          <a:xfrm>
            <a:off x="7268230" y="2160032"/>
            <a:ext cx="93583"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1</a:t>
            </a:r>
            <a:endParaRPr lang="en-US" sz="2041" dirty="0"/>
          </a:p>
        </p:txBody>
      </p:sp>
      <p:sp>
        <p:nvSpPr>
          <p:cNvPr id="9" name="Text 6"/>
          <p:cNvSpPr/>
          <p:nvPr/>
        </p:nvSpPr>
        <p:spPr>
          <a:xfrm>
            <a:off x="4204335" y="2073712"/>
            <a:ext cx="2160270" cy="269915"/>
          </a:xfrm>
          <a:prstGeom prst="rect">
            <a:avLst/>
          </a:prstGeom>
          <a:noFill/>
          <a:ln/>
        </p:spPr>
        <p:txBody>
          <a:bodyPr wrap="none" rtlCol="0" anchor="t"/>
          <a:lstStyle/>
          <a:p>
            <a:pPr marL="0" indent="0" algn="r">
              <a:lnSpc>
                <a:spcPts val="2126"/>
              </a:lnSpc>
              <a:buNone/>
            </a:pPr>
            <a:r>
              <a:rPr lang="en-US" sz="1701" dirty="0">
                <a:solidFill>
                  <a:srgbClr val="DCD7E5"/>
                </a:solidFill>
                <a:latin typeface="Montserrat" pitchFamily="34" charset="0"/>
                <a:ea typeface="Montserrat" pitchFamily="34" charset="-122"/>
                <a:cs typeface="Montserrat" pitchFamily="34" charset="-120"/>
              </a:rPr>
              <a:t>Data Source</a:t>
            </a:r>
            <a:endParaRPr lang="en-US" sz="1701" dirty="0"/>
          </a:p>
        </p:txBody>
      </p:sp>
      <p:sp>
        <p:nvSpPr>
          <p:cNvPr id="10" name="Text 7"/>
          <p:cNvSpPr/>
          <p:nvPr/>
        </p:nvSpPr>
        <p:spPr>
          <a:xfrm>
            <a:off x="4060983" y="2447211"/>
            <a:ext cx="2303621" cy="1936075"/>
          </a:xfrm>
          <a:prstGeom prst="rect">
            <a:avLst/>
          </a:prstGeom>
          <a:noFill/>
          <a:ln/>
        </p:spPr>
        <p:txBody>
          <a:bodyPr wrap="square" rtlCol="0" anchor="t"/>
          <a:lstStyle/>
          <a:p>
            <a:pPr marL="0" indent="0" algn="r">
              <a:lnSpc>
                <a:spcPts val="2177"/>
              </a:lnSpc>
              <a:buNone/>
            </a:pPr>
            <a:r>
              <a:rPr lang="en-US" sz="1361" dirty="0">
                <a:solidFill>
                  <a:srgbClr val="DCD7E5"/>
                </a:solidFill>
                <a:latin typeface="Heebo" pitchFamily="34" charset="0"/>
                <a:ea typeface="Heebo" pitchFamily="34" charset="-122"/>
                <a:cs typeface="Heebo" pitchFamily="34" charset="-120"/>
              </a:rPr>
              <a:t>This project utilizes Reddit as the primary data source. </a:t>
            </a:r>
            <a:endParaRPr lang="en-US" sz="1361" dirty="0"/>
          </a:p>
        </p:txBody>
      </p:sp>
      <p:sp>
        <p:nvSpPr>
          <p:cNvPr id="11" name="Shape 8"/>
          <p:cNvSpPr/>
          <p:nvPr/>
        </p:nvSpPr>
        <p:spPr>
          <a:xfrm>
            <a:off x="7509450" y="3136344"/>
            <a:ext cx="604837" cy="34528"/>
          </a:xfrm>
          <a:prstGeom prst="roundRect">
            <a:avLst>
              <a:gd name="adj" fmla="val 225237"/>
            </a:avLst>
          </a:prstGeom>
          <a:solidFill>
            <a:srgbClr val="552C86"/>
          </a:solidFill>
          <a:ln/>
        </p:spPr>
        <p:txBody>
          <a:bodyPr/>
          <a:lstStyle/>
          <a:p>
            <a:endParaRPr lang="en-IN"/>
          </a:p>
        </p:txBody>
      </p:sp>
      <p:sp>
        <p:nvSpPr>
          <p:cNvPr id="12" name="Shape 9"/>
          <p:cNvSpPr/>
          <p:nvPr/>
        </p:nvSpPr>
        <p:spPr>
          <a:xfrm>
            <a:off x="7120711" y="2959298"/>
            <a:ext cx="388739" cy="388739"/>
          </a:xfrm>
          <a:prstGeom prst="roundRect">
            <a:avLst>
              <a:gd name="adj" fmla="val 20006"/>
            </a:avLst>
          </a:prstGeom>
          <a:solidFill>
            <a:srgbClr val="3C136D"/>
          </a:solidFill>
          <a:ln w="7620">
            <a:solidFill>
              <a:srgbClr val="552C86"/>
            </a:solidFill>
            <a:prstDash val="solid"/>
          </a:ln>
        </p:spPr>
        <p:txBody>
          <a:bodyPr/>
          <a:lstStyle/>
          <a:p>
            <a:endParaRPr lang="en-IN"/>
          </a:p>
        </p:txBody>
      </p:sp>
      <p:sp>
        <p:nvSpPr>
          <p:cNvPr id="13" name="Text 10"/>
          <p:cNvSpPr/>
          <p:nvPr/>
        </p:nvSpPr>
        <p:spPr>
          <a:xfrm>
            <a:off x="7241441" y="3024068"/>
            <a:ext cx="147280"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2</a:t>
            </a:r>
            <a:endParaRPr lang="en-US" sz="2041" dirty="0"/>
          </a:p>
        </p:txBody>
      </p:sp>
      <p:sp>
        <p:nvSpPr>
          <p:cNvPr id="14" name="Text 11"/>
          <p:cNvSpPr/>
          <p:nvPr/>
        </p:nvSpPr>
        <p:spPr>
          <a:xfrm>
            <a:off x="8265557" y="2937748"/>
            <a:ext cx="2160270"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Web Scraping</a:t>
            </a:r>
            <a:endParaRPr lang="en-US" sz="1701" dirty="0"/>
          </a:p>
        </p:txBody>
      </p:sp>
      <p:sp>
        <p:nvSpPr>
          <p:cNvPr id="15" name="Text 12"/>
          <p:cNvSpPr/>
          <p:nvPr/>
        </p:nvSpPr>
        <p:spPr>
          <a:xfrm>
            <a:off x="8265557" y="3311247"/>
            <a:ext cx="3769757" cy="1106329"/>
          </a:xfrm>
          <a:prstGeom prst="rect">
            <a:avLst/>
          </a:prstGeom>
          <a:noFill/>
          <a:ln/>
        </p:spPr>
        <p:txBody>
          <a:bodyPr wrap="square" rtlCol="0" anchor="t"/>
          <a:lstStyle/>
          <a:p>
            <a:pPr marL="0" indent="0" algn="l">
              <a:lnSpc>
                <a:spcPts val="2177"/>
              </a:lnSpc>
              <a:buNone/>
            </a:pPr>
            <a:endParaRPr lang="en-US" sz="1361" dirty="0"/>
          </a:p>
        </p:txBody>
      </p:sp>
      <p:sp>
        <p:nvSpPr>
          <p:cNvPr id="16" name="Shape 13"/>
          <p:cNvSpPr/>
          <p:nvPr/>
        </p:nvSpPr>
        <p:spPr>
          <a:xfrm>
            <a:off x="6515874" y="5100161"/>
            <a:ext cx="604837" cy="34528"/>
          </a:xfrm>
          <a:prstGeom prst="roundRect">
            <a:avLst>
              <a:gd name="adj" fmla="val 225237"/>
            </a:avLst>
          </a:prstGeom>
          <a:solidFill>
            <a:srgbClr val="552C86"/>
          </a:solidFill>
          <a:ln/>
        </p:spPr>
        <p:txBody>
          <a:bodyPr/>
          <a:lstStyle/>
          <a:p>
            <a:endParaRPr lang="en-IN"/>
          </a:p>
        </p:txBody>
      </p:sp>
      <p:sp>
        <p:nvSpPr>
          <p:cNvPr id="17" name="Shape 14"/>
          <p:cNvSpPr/>
          <p:nvPr/>
        </p:nvSpPr>
        <p:spPr>
          <a:xfrm>
            <a:off x="7120711" y="4923115"/>
            <a:ext cx="388739" cy="388739"/>
          </a:xfrm>
          <a:prstGeom prst="roundRect">
            <a:avLst>
              <a:gd name="adj" fmla="val 20006"/>
            </a:avLst>
          </a:prstGeom>
          <a:solidFill>
            <a:srgbClr val="3C136D"/>
          </a:solidFill>
          <a:ln w="7620">
            <a:solidFill>
              <a:srgbClr val="552C86"/>
            </a:solidFill>
            <a:prstDash val="solid"/>
          </a:ln>
        </p:spPr>
        <p:txBody>
          <a:bodyPr/>
          <a:lstStyle/>
          <a:p>
            <a:endParaRPr lang="en-IN"/>
          </a:p>
        </p:txBody>
      </p:sp>
      <p:sp>
        <p:nvSpPr>
          <p:cNvPr id="18" name="Text 15"/>
          <p:cNvSpPr/>
          <p:nvPr/>
        </p:nvSpPr>
        <p:spPr>
          <a:xfrm>
            <a:off x="7241917" y="4987885"/>
            <a:ext cx="146209"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3</a:t>
            </a:r>
            <a:endParaRPr lang="en-US" sz="2041" dirty="0"/>
          </a:p>
        </p:txBody>
      </p:sp>
      <p:sp>
        <p:nvSpPr>
          <p:cNvPr id="19" name="Text 16"/>
          <p:cNvSpPr/>
          <p:nvPr/>
        </p:nvSpPr>
        <p:spPr>
          <a:xfrm>
            <a:off x="4204335" y="4901565"/>
            <a:ext cx="2160270" cy="269915"/>
          </a:xfrm>
          <a:prstGeom prst="rect">
            <a:avLst/>
          </a:prstGeom>
          <a:noFill/>
          <a:ln/>
        </p:spPr>
        <p:txBody>
          <a:bodyPr wrap="none" rtlCol="0" anchor="t"/>
          <a:lstStyle/>
          <a:p>
            <a:pPr marL="0" indent="0" algn="r">
              <a:lnSpc>
                <a:spcPts val="2126"/>
              </a:lnSpc>
              <a:buNone/>
            </a:pPr>
            <a:r>
              <a:rPr lang="en-US" sz="1701" dirty="0">
                <a:solidFill>
                  <a:srgbClr val="DCD7E5"/>
                </a:solidFill>
                <a:latin typeface="Montserrat" pitchFamily="34" charset="0"/>
                <a:ea typeface="Montserrat" pitchFamily="34" charset="-122"/>
                <a:cs typeface="Montserrat" pitchFamily="34" charset="-120"/>
              </a:rPr>
              <a:t>Data Cleaning</a:t>
            </a:r>
            <a:endParaRPr lang="en-US" sz="1701" dirty="0"/>
          </a:p>
        </p:txBody>
      </p:sp>
      <p:sp>
        <p:nvSpPr>
          <p:cNvPr id="20" name="Text 17"/>
          <p:cNvSpPr/>
          <p:nvPr/>
        </p:nvSpPr>
        <p:spPr>
          <a:xfrm>
            <a:off x="2594967" y="5275064"/>
            <a:ext cx="3769638" cy="1382911"/>
          </a:xfrm>
          <a:prstGeom prst="rect">
            <a:avLst/>
          </a:prstGeom>
          <a:noFill/>
          <a:ln/>
        </p:spPr>
        <p:txBody>
          <a:bodyPr wrap="square" rtlCol="0" anchor="t"/>
          <a:lstStyle/>
          <a:p>
            <a:pPr marL="0" indent="0" algn="r">
              <a:lnSpc>
                <a:spcPts val="2177"/>
              </a:lnSpc>
              <a:buNone/>
            </a:pPr>
            <a:endParaRPr lang="en-US" sz="1361" dirty="0"/>
          </a:p>
        </p:txBody>
      </p:sp>
      <p:sp>
        <p:nvSpPr>
          <p:cNvPr id="21" name="Shape 18"/>
          <p:cNvSpPr/>
          <p:nvPr/>
        </p:nvSpPr>
        <p:spPr>
          <a:xfrm>
            <a:off x="7509450" y="6237446"/>
            <a:ext cx="604837" cy="34528"/>
          </a:xfrm>
          <a:prstGeom prst="roundRect">
            <a:avLst>
              <a:gd name="adj" fmla="val 225237"/>
            </a:avLst>
          </a:prstGeom>
          <a:solidFill>
            <a:srgbClr val="552C86"/>
          </a:solidFill>
          <a:ln/>
        </p:spPr>
        <p:txBody>
          <a:bodyPr/>
          <a:lstStyle/>
          <a:p>
            <a:endParaRPr lang="en-IN"/>
          </a:p>
        </p:txBody>
      </p:sp>
      <p:sp>
        <p:nvSpPr>
          <p:cNvPr id="22" name="Shape 19"/>
          <p:cNvSpPr/>
          <p:nvPr/>
        </p:nvSpPr>
        <p:spPr>
          <a:xfrm>
            <a:off x="7120711" y="6060400"/>
            <a:ext cx="388739" cy="388739"/>
          </a:xfrm>
          <a:prstGeom prst="roundRect">
            <a:avLst>
              <a:gd name="adj" fmla="val 20006"/>
            </a:avLst>
          </a:prstGeom>
          <a:solidFill>
            <a:srgbClr val="3C136D"/>
          </a:solidFill>
          <a:ln w="7620">
            <a:solidFill>
              <a:srgbClr val="552C86"/>
            </a:solidFill>
            <a:prstDash val="solid"/>
          </a:ln>
        </p:spPr>
        <p:txBody>
          <a:bodyPr/>
          <a:lstStyle/>
          <a:p>
            <a:endParaRPr lang="en-IN"/>
          </a:p>
        </p:txBody>
      </p:sp>
      <p:sp>
        <p:nvSpPr>
          <p:cNvPr id="23" name="Text 20"/>
          <p:cNvSpPr/>
          <p:nvPr/>
        </p:nvSpPr>
        <p:spPr>
          <a:xfrm>
            <a:off x="7229415" y="6125170"/>
            <a:ext cx="171331"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4</a:t>
            </a:r>
            <a:endParaRPr lang="en-US" sz="2041" dirty="0"/>
          </a:p>
        </p:txBody>
      </p:sp>
      <p:sp>
        <p:nvSpPr>
          <p:cNvPr id="24" name="Text 21"/>
          <p:cNvSpPr/>
          <p:nvPr/>
        </p:nvSpPr>
        <p:spPr>
          <a:xfrm>
            <a:off x="8265557" y="6038850"/>
            <a:ext cx="4332843" cy="539829"/>
          </a:xfrm>
          <a:prstGeom prst="rect">
            <a:avLst/>
          </a:prstGeom>
          <a:noFill/>
          <a:ln/>
        </p:spPr>
        <p:txBody>
          <a:bodyPr wrap="squar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Natural Language Processing (NLP)</a:t>
            </a:r>
            <a:endParaRPr lang="en-US" sz="1701" dirty="0"/>
          </a:p>
        </p:txBody>
      </p:sp>
      <p:sp>
        <p:nvSpPr>
          <p:cNvPr id="25" name="Text 22"/>
          <p:cNvSpPr/>
          <p:nvPr/>
        </p:nvSpPr>
        <p:spPr>
          <a:xfrm>
            <a:off x="8333958" y="6364446"/>
            <a:ext cx="3769757" cy="1659493"/>
          </a:xfrm>
          <a:prstGeom prst="rect">
            <a:avLst/>
          </a:prstGeom>
          <a:noFill/>
          <a:ln/>
        </p:spPr>
        <p:txBody>
          <a:bodyPr wrap="square" rtlCol="0" anchor="t"/>
          <a:lstStyle/>
          <a:p>
            <a:pPr marL="0" indent="0" algn="l">
              <a:lnSpc>
                <a:spcPts val="2177"/>
              </a:lnSpc>
              <a:buNone/>
            </a:pPr>
            <a:r>
              <a:rPr lang="en-US" sz="1361" dirty="0">
                <a:solidFill>
                  <a:srgbClr val="DCD7E5"/>
                </a:solidFill>
                <a:latin typeface="Heebo" pitchFamily="34" charset="0"/>
                <a:ea typeface="Heebo" pitchFamily="34" charset="-122"/>
                <a:cs typeface="Heebo" pitchFamily="34" charset="-120"/>
              </a:rPr>
              <a:t>NLP techniques are applied to prepare the data for sentiment analysis. This involves language processing, stemming, or lemmatization, depending on the language of the comments, to standardize the textual data and extract meaningful insights.</a:t>
            </a:r>
            <a:endParaRPr lang="en-US" sz="1361" dirty="0"/>
          </a:p>
        </p:txBody>
      </p:sp>
      <p:sp>
        <p:nvSpPr>
          <p:cNvPr id="26" name="Shape 23"/>
          <p:cNvSpPr/>
          <p:nvPr/>
        </p:nvSpPr>
        <p:spPr>
          <a:xfrm>
            <a:off x="6515874" y="7647980"/>
            <a:ext cx="604837" cy="34528"/>
          </a:xfrm>
          <a:prstGeom prst="roundRect">
            <a:avLst>
              <a:gd name="adj" fmla="val 225237"/>
            </a:avLst>
          </a:prstGeom>
          <a:solidFill>
            <a:srgbClr val="552C86"/>
          </a:solidFill>
          <a:ln/>
        </p:spPr>
        <p:txBody>
          <a:bodyPr/>
          <a:lstStyle/>
          <a:p>
            <a:endParaRPr lang="en-IN"/>
          </a:p>
        </p:txBody>
      </p:sp>
      <p:sp>
        <p:nvSpPr>
          <p:cNvPr id="27" name="Shape 24"/>
          <p:cNvSpPr/>
          <p:nvPr/>
        </p:nvSpPr>
        <p:spPr>
          <a:xfrm>
            <a:off x="7120711" y="7470934"/>
            <a:ext cx="388739" cy="388739"/>
          </a:xfrm>
          <a:prstGeom prst="roundRect">
            <a:avLst>
              <a:gd name="adj" fmla="val 20006"/>
            </a:avLst>
          </a:prstGeom>
          <a:solidFill>
            <a:srgbClr val="3C136D"/>
          </a:solidFill>
          <a:ln w="7620">
            <a:solidFill>
              <a:srgbClr val="552C86"/>
            </a:solidFill>
            <a:prstDash val="solid"/>
          </a:ln>
        </p:spPr>
        <p:txBody>
          <a:bodyPr/>
          <a:lstStyle/>
          <a:p>
            <a:endParaRPr lang="en-IN"/>
          </a:p>
        </p:txBody>
      </p:sp>
      <p:sp>
        <p:nvSpPr>
          <p:cNvPr id="28" name="Text 25"/>
          <p:cNvSpPr/>
          <p:nvPr/>
        </p:nvSpPr>
        <p:spPr>
          <a:xfrm>
            <a:off x="7241679" y="7535704"/>
            <a:ext cx="146804"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5</a:t>
            </a:r>
            <a:endParaRPr lang="en-US" sz="2041" dirty="0"/>
          </a:p>
        </p:txBody>
      </p:sp>
      <p:sp>
        <p:nvSpPr>
          <p:cNvPr id="29" name="Text 26"/>
          <p:cNvSpPr/>
          <p:nvPr/>
        </p:nvSpPr>
        <p:spPr>
          <a:xfrm>
            <a:off x="4159806" y="7449383"/>
            <a:ext cx="2204799" cy="269915"/>
          </a:xfrm>
          <a:prstGeom prst="rect">
            <a:avLst/>
          </a:prstGeom>
          <a:noFill/>
          <a:ln/>
        </p:spPr>
        <p:txBody>
          <a:bodyPr wrap="none" rtlCol="0" anchor="t"/>
          <a:lstStyle/>
          <a:p>
            <a:pPr marL="0" indent="0" algn="r">
              <a:lnSpc>
                <a:spcPts val="2126"/>
              </a:lnSpc>
              <a:buNone/>
            </a:pPr>
            <a:r>
              <a:rPr lang="en-US" sz="1701" dirty="0">
                <a:solidFill>
                  <a:srgbClr val="DCD7E5"/>
                </a:solidFill>
                <a:latin typeface="Montserrat" pitchFamily="34" charset="0"/>
              </a:rPr>
              <a:t>Topic Modelling and Topic Classification</a:t>
            </a:r>
            <a:endParaRPr lang="en-US" sz="1701" dirty="0"/>
          </a:p>
        </p:txBody>
      </p:sp>
      <p:sp>
        <p:nvSpPr>
          <p:cNvPr id="30" name="Text 27"/>
          <p:cNvSpPr/>
          <p:nvPr/>
        </p:nvSpPr>
        <p:spPr>
          <a:xfrm>
            <a:off x="2594967" y="7822883"/>
            <a:ext cx="3769638" cy="1382911"/>
          </a:xfrm>
          <a:prstGeom prst="rect">
            <a:avLst/>
          </a:prstGeom>
          <a:noFill/>
          <a:ln/>
        </p:spPr>
        <p:txBody>
          <a:bodyPr wrap="square" rtlCol="0" anchor="t"/>
          <a:lstStyle/>
          <a:p>
            <a:pPr marL="0" indent="0" algn="r">
              <a:lnSpc>
                <a:spcPts val="2177"/>
              </a:lnSpc>
              <a:buNone/>
            </a:pPr>
            <a:endParaRPr lang="en-US" sz="1361" dirty="0"/>
          </a:p>
        </p:txBody>
      </p:sp>
      <p:pic>
        <p:nvPicPr>
          <p:cNvPr id="31" name="Picture 30">
            <a:extLst>
              <a:ext uri="{FF2B5EF4-FFF2-40B4-BE49-F238E27FC236}">
                <a16:creationId xmlns:a16="http://schemas.microsoft.com/office/drawing/2014/main" id="{79CACB20-1062-88C8-1B0B-6D06E24C1145}"/>
              </a:ext>
            </a:extLst>
          </p:cNvPr>
          <p:cNvPicPr>
            <a:picLocks noChangeAspect="1"/>
          </p:cNvPicPr>
          <p:nvPr/>
        </p:nvPicPr>
        <p:blipFill>
          <a:blip r:embed="rId4"/>
          <a:stretch>
            <a:fillRect/>
          </a:stretch>
        </p:blipFill>
        <p:spPr>
          <a:xfrm>
            <a:off x="38241" y="1979626"/>
            <a:ext cx="4121565" cy="509173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24158"/>
            <a:ext cx="14630400" cy="8229600"/>
          </a:xfrm>
          <a:prstGeom prst="rect">
            <a:avLst/>
          </a:prstGeom>
          <a:solidFill>
            <a:srgbClr val="0D0A2C">
              <a:alpha val="75000"/>
            </a:srgbClr>
          </a:solidFill>
          <a:ln/>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3" name="Rectangle 1">
            <a:extLst>
              <a:ext uri="{FF2B5EF4-FFF2-40B4-BE49-F238E27FC236}">
                <a16:creationId xmlns:a16="http://schemas.microsoft.com/office/drawing/2014/main" id="{6BDA2EE5-D8B6-0CF7-B771-ED00E486801E}"/>
              </a:ext>
            </a:extLst>
          </p:cNvPr>
          <p:cNvSpPr>
            <a:spLocks noChangeArrowheads="1"/>
          </p:cNvSpPr>
          <p:nvPr/>
        </p:nvSpPr>
        <p:spPr bwMode="auto">
          <a:xfrm>
            <a:off x="4456657" y="-186308"/>
            <a:ext cx="5039778"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sz="2400" b="1" dirty="0">
              <a:solidFill>
                <a:srgbClr val="FFFF00"/>
              </a:solidFill>
              <a:latin typeface="Aptos" panose="020B000402020202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en-US" altLang="en-US" sz="2400" b="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Top Documents from NMF model</a:t>
            </a:r>
            <a:r>
              <a:rPr kumimoji="0" lang="en-US" altLang="en-US" sz="2400" b="0" i="0" u="none" strike="noStrike" cap="none" normalizeH="0" baseline="0" dirty="0">
                <a:ln>
                  <a:noFill/>
                </a:ln>
                <a:solidFill>
                  <a:srgbClr val="FFFF00"/>
                </a:solidFill>
                <a:effectLst/>
                <a:latin typeface="Aptos" panose="020B0004020202020204" pitchFamily="34" charset="0"/>
                <a:ea typeface="Times New Roman" panose="02020603050405020304" pitchFamily="18" charset="0"/>
                <a:cs typeface="Times New Roman" panose="02020603050405020304" pitchFamily="18" charset="0"/>
              </a:rPr>
              <a:t>       </a:t>
            </a:r>
            <a:endParaRPr kumimoji="0" lang="en-US" altLang="en-US" sz="1400" b="0" i="0" u="none" strike="noStrike" cap="none" normalizeH="0" baseline="0" dirty="0">
              <a:ln>
                <a:noFill/>
              </a:ln>
              <a:solidFill>
                <a:srgbClr val="FFFF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FF00"/>
                </a:solidFill>
                <a:effectLst/>
                <a:latin typeface="Aptos" panose="020B0004020202020204" pitchFamily="34" charset="0"/>
                <a:ea typeface="Times New Roman" panose="02020603050405020304" pitchFamily="18" charset="0"/>
                <a:cs typeface="Times New Roman" panose="02020603050405020304" pitchFamily="18" charset="0"/>
              </a:rPr>
              <a:t>      </a:t>
            </a:r>
            <a:endParaRPr kumimoji="0" lang="en-US" altLang="en-US" sz="1400" b="0" i="0" u="none" strike="noStrike" cap="none" normalizeH="0" baseline="0" dirty="0">
              <a:ln>
                <a:noFill/>
              </a:ln>
              <a:solidFill>
                <a:srgbClr val="FFFF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When n=5</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When n=4</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When n=3</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6C3FD423-DA87-20DB-AF3F-49CB509FF257}"/>
              </a:ext>
            </a:extLst>
          </p:cNvPr>
          <p:cNvSpPr txBox="1"/>
          <p:nvPr/>
        </p:nvSpPr>
        <p:spPr>
          <a:xfrm>
            <a:off x="2901692" y="1226755"/>
            <a:ext cx="9006290" cy="5755422"/>
          </a:xfrm>
          <a:prstGeom prst="rect">
            <a:avLst/>
          </a:prstGeom>
          <a:noFill/>
        </p:spPr>
        <p:txBody>
          <a:bodyPr wrap="square" rtlCol="0">
            <a:spAutoFit/>
          </a:bodyPr>
          <a:lstStyle/>
          <a:p>
            <a:r>
              <a:rPr lang="en-IN" sz="1600" b="1" i="0" dirty="0">
                <a:solidFill>
                  <a:srgbClr val="212121"/>
                </a:solidFill>
                <a:effectLst/>
                <a:highlight>
                  <a:srgbClr val="FFFFFF"/>
                </a:highlight>
                <a:latin typeface="Times New Roman" panose="02020603050405020304" pitchFamily="18" charset="0"/>
                <a:cs typeface="Times New Roman" panose="02020603050405020304" pitchFamily="18" charset="0"/>
              </a:rPr>
              <a:t>Topic 5</a:t>
            </a:r>
            <a:r>
              <a:rPr lang="en-IN" b="1"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b="1" dirty="0">
                <a:solidFill>
                  <a:schemeClr val="accent1">
                    <a:lumMod val="40000"/>
                    <a:lumOff val="60000"/>
                  </a:schemeClr>
                </a:solidFill>
                <a:latin typeface="Times New Roman" panose="02020603050405020304" pitchFamily="18" charset="0"/>
                <a:cs typeface="Times New Roman" panose="02020603050405020304" pitchFamily="18" charset="0"/>
              </a:rPr>
              <a:t>  </a:t>
            </a:r>
            <a:r>
              <a:rPr lang="en-IN" sz="1800" b="1" dirty="0">
                <a:solidFill>
                  <a:schemeClr val="accent5">
                    <a:lumMod val="40000"/>
                    <a:lumOff val="60000"/>
                  </a:schemeClr>
                </a:solidFill>
                <a:latin typeface="Times New Roman" panose="02020603050405020304" pitchFamily="18" charset="0"/>
                <a:cs typeface="Times New Roman" panose="02020603050405020304" pitchFamily="18" charset="0"/>
              </a:rPr>
              <a:t>Music Streaming and Charts</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 am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kst</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bugs melon new peak genie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flo</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melon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uls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 </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 pm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kst</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bugs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flo</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genie melon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melon</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uls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new peak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 </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 pm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kst</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bugs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flo</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genie melon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melon</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uls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 </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 am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kst</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bugs genie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flo</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melon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melon</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uls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 am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kst</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bugs melon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repeak</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genie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flo</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melon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uls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 </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 am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kst</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bugs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flo</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genie melon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melon</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uls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 </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 am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kst</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bugs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flo</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melon hits new peak genie freeze u… </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has now reached a top peak on all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korean</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realtime</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charts bugs genie melon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flo</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on daily charts bugs vibe new peak melon genie … </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 am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kst</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bugs melon hits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flo</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genie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sser</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on daily charts bugs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repeak</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vibe new peak melon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geni</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melon daily chart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with k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uls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new peak of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uls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has reached a new peak of on genie daily chart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h…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returns to its peak of on bugs daily chart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https… </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gaon</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streaming chart week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new peak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peak</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weeks on chart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sser</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gaon</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weekly digital chart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 total new peak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peak</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week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track list pm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kst</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on melon update streams m k unique listeners k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imssera</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0671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dirty="0">
              <a:solidFill>
                <a:schemeClr val="bg1"/>
              </a:solidFill>
            </a:endParaRPr>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2182091" y="546563"/>
            <a:ext cx="7543800" cy="646331"/>
          </a:xfrm>
          <a:prstGeom prst="rect">
            <a:avLst/>
          </a:prstGeom>
          <a:noFill/>
        </p:spPr>
        <p:txBody>
          <a:bodyPr wrap="square" rtlCol="0">
            <a:spAutoFit/>
          </a:bodyPr>
          <a:lstStyle/>
          <a:p>
            <a:pPr algn="ctr"/>
            <a:r>
              <a:rPr lang="en-IN" sz="3600" b="1" dirty="0">
                <a:solidFill>
                  <a:schemeClr val="bg1"/>
                </a:solidFill>
              </a:rPr>
              <a:t>LSA</a:t>
            </a:r>
          </a:p>
        </p:txBody>
      </p:sp>
      <p:sp>
        <p:nvSpPr>
          <p:cNvPr id="9" name="TextBox 8">
            <a:extLst>
              <a:ext uri="{FF2B5EF4-FFF2-40B4-BE49-F238E27FC236}">
                <a16:creationId xmlns:a16="http://schemas.microsoft.com/office/drawing/2014/main" id="{A16BE591-4397-6A09-4B89-87B8DD896912}"/>
              </a:ext>
            </a:extLst>
          </p:cNvPr>
          <p:cNvSpPr txBox="1"/>
          <p:nvPr/>
        </p:nvSpPr>
        <p:spPr>
          <a:xfrm>
            <a:off x="421474" y="1590945"/>
            <a:ext cx="909619" cy="369332"/>
          </a:xfrm>
          <a:prstGeom prst="rect">
            <a:avLst/>
          </a:prstGeom>
          <a:noFill/>
        </p:spPr>
        <p:txBody>
          <a:bodyPr wrap="square" rtlCol="0">
            <a:spAutoFit/>
          </a:bodyPr>
          <a:lstStyle/>
          <a:p>
            <a:r>
              <a:rPr lang="en-IN" dirty="0">
                <a:solidFill>
                  <a:schemeClr val="bg1"/>
                </a:solidFill>
              </a:rPr>
              <a:t>N=5</a:t>
            </a:r>
          </a:p>
        </p:txBody>
      </p:sp>
      <p:sp>
        <p:nvSpPr>
          <p:cNvPr id="14" name="TextBox 13">
            <a:extLst>
              <a:ext uri="{FF2B5EF4-FFF2-40B4-BE49-F238E27FC236}">
                <a16:creationId xmlns:a16="http://schemas.microsoft.com/office/drawing/2014/main" id="{7F187369-D3E5-E710-CD91-4DF48912A6F8}"/>
              </a:ext>
            </a:extLst>
          </p:cNvPr>
          <p:cNvSpPr txBox="1"/>
          <p:nvPr/>
        </p:nvSpPr>
        <p:spPr>
          <a:xfrm>
            <a:off x="7442738" y="1592942"/>
            <a:ext cx="805153" cy="369332"/>
          </a:xfrm>
          <a:prstGeom prst="rect">
            <a:avLst/>
          </a:prstGeom>
          <a:noFill/>
        </p:spPr>
        <p:txBody>
          <a:bodyPr wrap="square" rtlCol="0">
            <a:spAutoFit/>
          </a:bodyPr>
          <a:lstStyle/>
          <a:p>
            <a:r>
              <a:rPr lang="en-US" dirty="0">
                <a:solidFill>
                  <a:schemeClr val="bg1"/>
                </a:solidFill>
              </a:rPr>
              <a:t>N=4</a:t>
            </a:r>
          </a:p>
        </p:txBody>
      </p:sp>
      <p:sp>
        <p:nvSpPr>
          <p:cNvPr id="16" name="TextBox 15">
            <a:extLst>
              <a:ext uri="{FF2B5EF4-FFF2-40B4-BE49-F238E27FC236}">
                <a16:creationId xmlns:a16="http://schemas.microsoft.com/office/drawing/2014/main" id="{33769224-65B9-215C-21F8-67482C5B0DF5}"/>
              </a:ext>
            </a:extLst>
          </p:cNvPr>
          <p:cNvSpPr txBox="1"/>
          <p:nvPr/>
        </p:nvSpPr>
        <p:spPr>
          <a:xfrm>
            <a:off x="438655" y="5535104"/>
            <a:ext cx="782320" cy="369332"/>
          </a:xfrm>
          <a:prstGeom prst="rect">
            <a:avLst/>
          </a:prstGeom>
          <a:noFill/>
        </p:spPr>
        <p:txBody>
          <a:bodyPr wrap="square" rtlCol="0">
            <a:spAutoFit/>
          </a:bodyPr>
          <a:lstStyle/>
          <a:p>
            <a:r>
              <a:rPr lang="en-US" dirty="0">
                <a:solidFill>
                  <a:schemeClr val="bg1"/>
                </a:solidFill>
              </a:rPr>
              <a:t>N=3</a:t>
            </a:r>
          </a:p>
        </p:txBody>
      </p:sp>
      <p:sp>
        <p:nvSpPr>
          <p:cNvPr id="17" name="TextBox 16">
            <a:extLst>
              <a:ext uri="{FF2B5EF4-FFF2-40B4-BE49-F238E27FC236}">
                <a16:creationId xmlns:a16="http://schemas.microsoft.com/office/drawing/2014/main" id="{5A9F171A-39CD-1403-5CD9-ABC81CFEC671}"/>
              </a:ext>
            </a:extLst>
          </p:cNvPr>
          <p:cNvSpPr txBox="1"/>
          <p:nvPr/>
        </p:nvSpPr>
        <p:spPr>
          <a:xfrm>
            <a:off x="362621" y="2145341"/>
            <a:ext cx="1312135" cy="376517"/>
          </a:xfrm>
          <a:prstGeom prst="rect">
            <a:avLst/>
          </a:prstGeom>
          <a:noFill/>
        </p:spPr>
        <p:txBody>
          <a:bodyPr wrap="square" rtlCol="0">
            <a:spAutoFit/>
          </a:bodyPr>
          <a:lstStyle/>
          <a:p>
            <a:r>
              <a:rPr lang="en-US" dirty="0">
                <a:solidFill>
                  <a:schemeClr val="bg1"/>
                </a:solidFill>
              </a:rPr>
              <a:t>Top Words</a:t>
            </a:r>
          </a:p>
        </p:txBody>
      </p:sp>
      <p:sp>
        <p:nvSpPr>
          <p:cNvPr id="22" name="TextBox 21">
            <a:extLst>
              <a:ext uri="{FF2B5EF4-FFF2-40B4-BE49-F238E27FC236}">
                <a16:creationId xmlns:a16="http://schemas.microsoft.com/office/drawing/2014/main" id="{FAA8BCDC-127B-8002-369D-5C8A1E9E666B}"/>
              </a:ext>
            </a:extLst>
          </p:cNvPr>
          <p:cNvSpPr txBox="1"/>
          <p:nvPr/>
        </p:nvSpPr>
        <p:spPr>
          <a:xfrm>
            <a:off x="7435395" y="2127859"/>
            <a:ext cx="1312135" cy="376517"/>
          </a:xfrm>
          <a:prstGeom prst="rect">
            <a:avLst/>
          </a:prstGeom>
          <a:noFill/>
        </p:spPr>
        <p:txBody>
          <a:bodyPr wrap="square" rtlCol="0">
            <a:spAutoFit/>
          </a:bodyPr>
          <a:lstStyle/>
          <a:p>
            <a:r>
              <a:rPr lang="en-US" dirty="0">
                <a:solidFill>
                  <a:schemeClr val="bg1"/>
                </a:solidFill>
              </a:rPr>
              <a:t>Top Words</a:t>
            </a:r>
          </a:p>
        </p:txBody>
      </p:sp>
      <p:sp>
        <p:nvSpPr>
          <p:cNvPr id="23" name="TextBox 22">
            <a:extLst>
              <a:ext uri="{FF2B5EF4-FFF2-40B4-BE49-F238E27FC236}">
                <a16:creationId xmlns:a16="http://schemas.microsoft.com/office/drawing/2014/main" id="{912A85B6-7B9C-96CD-FD31-027E48BA1C12}"/>
              </a:ext>
            </a:extLst>
          </p:cNvPr>
          <p:cNvSpPr txBox="1"/>
          <p:nvPr/>
        </p:nvSpPr>
        <p:spPr>
          <a:xfrm>
            <a:off x="401147" y="5936360"/>
            <a:ext cx="1312135" cy="376517"/>
          </a:xfrm>
          <a:prstGeom prst="rect">
            <a:avLst/>
          </a:prstGeom>
          <a:noFill/>
        </p:spPr>
        <p:txBody>
          <a:bodyPr wrap="square" rtlCol="0">
            <a:spAutoFit/>
          </a:bodyPr>
          <a:lstStyle/>
          <a:p>
            <a:r>
              <a:rPr lang="en-US" dirty="0">
                <a:solidFill>
                  <a:schemeClr val="bg1"/>
                </a:solidFill>
              </a:rPr>
              <a:t>Top Words</a:t>
            </a:r>
          </a:p>
        </p:txBody>
      </p:sp>
      <p:pic>
        <p:nvPicPr>
          <p:cNvPr id="19" name="Picture 18">
            <a:extLst>
              <a:ext uri="{FF2B5EF4-FFF2-40B4-BE49-F238E27FC236}">
                <a16:creationId xmlns:a16="http://schemas.microsoft.com/office/drawing/2014/main" id="{BEE5EABC-D688-71CF-6361-3A94848E1462}"/>
              </a:ext>
            </a:extLst>
          </p:cNvPr>
          <p:cNvPicPr>
            <a:picLocks noChangeAspect="1"/>
          </p:cNvPicPr>
          <p:nvPr/>
        </p:nvPicPr>
        <p:blipFill>
          <a:blip r:embed="rId4"/>
          <a:stretch>
            <a:fillRect/>
          </a:stretch>
        </p:blipFill>
        <p:spPr>
          <a:xfrm>
            <a:off x="421474" y="6445990"/>
            <a:ext cx="6794500" cy="1574800"/>
          </a:xfrm>
          <a:prstGeom prst="rect">
            <a:avLst/>
          </a:prstGeom>
        </p:spPr>
      </p:pic>
      <p:pic>
        <p:nvPicPr>
          <p:cNvPr id="13" name="Picture 12">
            <a:extLst>
              <a:ext uri="{FF2B5EF4-FFF2-40B4-BE49-F238E27FC236}">
                <a16:creationId xmlns:a16="http://schemas.microsoft.com/office/drawing/2014/main" id="{2607C901-23F7-FB91-5196-D935180BB9B4}"/>
              </a:ext>
            </a:extLst>
          </p:cNvPr>
          <p:cNvPicPr>
            <a:picLocks noChangeAspect="1"/>
          </p:cNvPicPr>
          <p:nvPr/>
        </p:nvPicPr>
        <p:blipFill>
          <a:blip r:embed="rId5"/>
          <a:stretch>
            <a:fillRect/>
          </a:stretch>
        </p:blipFill>
        <p:spPr>
          <a:xfrm>
            <a:off x="498163" y="2694496"/>
            <a:ext cx="5570127" cy="2377646"/>
          </a:xfrm>
          <a:prstGeom prst="rect">
            <a:avLst/>
          </a:prstGeom>
        </p:spPr>
      </p:pic>
      <p:pic>
        <p:nvPicPr>
          <p:cNvPr id="20" name="Picture 19">
            <a:extLst>
              <a:ext uri="{FF2B5EF4-FFF2-40B4-BE49-F238E27FC236}">
                <a16:creationId xmlns:a16="http://schemas.microsoft.com/office/drawing/2014/main" id="{F2EDBA7B-A6BD-404A-5B8C-8272C62D44E5}"/>
              </a:ext>
            </a:extLst>
          </p:cNvPr>
          <p:cNvPicPr>
            <a:picLocks noChangeAspect="1"/>
          </p:cNvPicPr>
          <p:nvPr/>
        </p:nvPicPr>
        <p:blipFill>
          <a:blip r:embed="rId6"/>
          <a:stretch>
            <a:fillRect/>
          </a:stretch>
        </p:blipFill>
        <p:spPr>
          <a:xfrm>
            <a:off x="7577916" y="2669961"/>
            <a:ext cx="5317201" cy="2296064"/>
          </a:xfrm>
          <a:prstGeom prst="rect">
            <a:avLst/>
          </a:prstGeom>
        </p:spPr>
      </p:pic>
    </p:spTree>
    <p:extLst>
      <p:ext uri="{BB962C8B-B14F-4D97-AF65-F5344CB8AC3E}">
        <p14:creationId xmlns:p14="http://schemas.microsoft.com/office/powerpoint/2010/main" val="4188886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45762"/>
            <a:ext cx="14630400" cy="8229600"/>
          </a:xfrm>
          <a:prstGeom prst="rect">
            <a:avLst/>
          </a:prstGeom>
          <a:solidFill>
            <a:srgbClr val="0D0A2C">
              <a:alpha val="75000"/>
            </a:srgbClr>
          </a:solidFill>
          <a:ln/>
        </p:spPr>
        <p:txBody>
          <a:bodyPr/>
          <a:lstStyle/>
          <a:p>
            <a:endParaRPr lang="en-IN" dirty="0"/>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3" name="Rectangle 1">
            <a:extLst>
              <a:ext uri="{FF2B5EF4-FFF2-40B4-BE49-F238E27FC236}">
                <a16:creationId xmlns:a16="http://schemas.microsoft.com/office/drawing/2014/main" id="{6BDA2EE5-D8B6-0CF7-B771-ED00E486801E}"/>
              </a:ext>
            </a:extLst>
          </p:cNvPr>
          <p:cNvSpPr>
            <a:spLocks noChangeArrowheads="1"/>
          </p:cNvSpPr>
          <p:nvPr/>
        </p:nvSpPr>
        <p:spPr bwMode="auto">
          <a:xfrm>
            <a:off x="400577" y="399998"/>
            <a:ext cx="10568386"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Top Documents from LSA model</a:t>
            </a:r>
            <a:r>
              <a:rPr kumimoji="0" lang="en-US" altLang="en-US" sz="2400" b="0" i="0" u="none" strike="noStrike" cap="none" normalizeH="0" baseline="0" dirty="0">
                <a:ln>
                  <a:noFill/>
                </a:ln>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400" b="0" i="0" u="none" strike="noStrike" cap="none" normalizeH="0" baseline="0" dirty="0">
              <a:ln>
                <a:noFill/>
              </a:ln>
              <a:solidFill>
                <a:srgbClr val="FFFF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When n=5</a:t>
            </a:r>
            <a:endParaRPr kumimoji="0" lang="en-US" altLang="en-US" sz="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When n=4</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When n=3</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6C3FD423-DA87-20DB-AF3F-49CB509FF257}"/>
              </a:ext>
            </a:extLst>
          </p:cNvPr>
          <p:cNvSpPr txBox="1"/>
          <p:nvPr/>
        </p:nvSpPr>
        <p:spPr>
          <a:xfrm>
            <a:off x="400577" y="1462891"/>
            <a:ext cx="5823578" cy="4585871"/>
          </a:xfrm>
          <a:prstGeom prst="rect">
            <a:avLst/>
          </a:prstGeom>
          <a:noFill/>
        </p:spPr>
        <p:txBody>
          <a:bodyPr wrap="square" rtlCol="0">
            <a:spAutoFit/>
          </a:bodyPr>
          <a:lstStyle/>
          <a:p>
            <a:r>
              <a:rPr lang="en-IN" b="1" i="0" dirty="0">
                <a:solidFill>
                  <a:srgbClr val="212121"/>
                </a:solidFill>
                <a:effectLst/>
                <a:highlight>
                  <a:srgbClr val="FFFFFF"/>
                </a:highlight>
                <a:latin typeface="Times New Roman" panose="02020603050405020304" pitchFamily="18" charset="0"/>
                <a:cs typeface="Times New Roman" panose="02020603050405020304" pitchFamily="18" charset="0"/>
              </a:rPr>
              <a:t>Topic 1</a:t>
            </a:r>
            <a:r>
              <a:rPr lang="en-IN"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2000" b="1" dirty="0">
                <a:solidFill>
                  <a:schemeClr val="accent1">
                    <a:lumMod val="40000"/>
                    <a:lumOff val="60000"/>
                  </a:schemeClr>
                </a:solidFill>
              </a:rPr>
              <a:t>Fear and Chart Performance</a:t>
            </a:r>
          </a:p>
          <a:p>
            <a:endParaRPr lang="en-IN" sz="2000" b="1" dirty="0">
              <a:solidFill>
                <a:schemeClr val="accent1">
                  <a:lumMod val="40000"/>
                  <a:lumOff val="60000"/>
                </a:schemeClr>
              </a:solidFill>
              <a:highlight>
                <a:srgbClr val="FFFFFF"/>
              </a:highlight>
              <a:latin typeface="Times New Roman" panose="02020603050405020304" pitchFamily="18" charset="0"/>
              <a:cs typeface="Times New Roman" panose="02020603050405020304" pitchFamily="18" charset="0"/>
            </a:endParaRPr>
          </a:p>
          <a:p>
            <a:endParaRPr lang="en-IN" sz="1400" b="1" dirty="0">
              <a:solidFill>
                <a:schemeClr val="accent1">
                  <a:lumMod val="40000"/>
                  <a:lumOff val="60000"/>
                </a:schemeClr>
              </a:solidFill>
              <a:highlight>
                <a:srgbClr val="FFFFFF"/>
              </a:highlight>
              <a:latin typeface="Times New Roman" panose="02020603050405020304" pitchFamily="18" charset="0"/>
              <a:cs typeface="Times New Roman" panose="02020603050405020304" pitchFamily="18" charset="0"/>
            </a:endParaRPr>
          </a:p>
          <a:p>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fears</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fanart </a:t>
            </a:r>
            <a:r>
              <a:rPr lang="ja-JP" alt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宮脇咲良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miyawaki</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 </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now playing on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aradiokpopchart</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no </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the show reaction via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youtube</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 pm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kst</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bugs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flo</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genie melon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melon</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uls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new peak </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 am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kst</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bugs melon new peak genie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flo</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melon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uls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has now reached a top peak on all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korean</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realtime</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charts bugs genie melon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flo</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on daily charts bugs vibe new peak melon genie … </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photo — for w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korea</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june</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issue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photo — for w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korea</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june</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issue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378D0635-7026-E0F4-A35E-01A3752FB5AF}"/>
              </a:ext>
            </a:extLst>
          </p:cNvPr>
          <p:cNvSpPr txBox="1"/>
          <p:nvPr/>
        </p:nvSpPr>
        <p:spPr>
          <a:xfrm>
            <a:off x="7568146" y="1455608"/>
            <a:ext cx="6175983" cy="5386090"/>
          </a:xfrm>
          <a:prstGeom prst="rect">
            <a:avLst/>
          </a:prstGeom>
          <a:noFill/>
        </p:spPr>
        <p:txBody>
          <a:bodyPr wrap="square" rtlCol="0">
            <a:spAutoFit/>
          </a:bodyPr>
          <a:lstStyle/>
          <a:p>
            <a:r>
              <a:rPr lang="en-IN" sz="1600" b="1" i="0" dirty="0">
                <a:solidFill>
                  <a:srgbClr val="212121"/>
                </a:solidFill>
                <a:effectLst/>
                <a:highlight>
                  <a:srgbClr val="FFFFFF"/>
                </a:highlight>
                <a:latin typeface="Times New Roman" panose="02020603050405020304" pitchFamily="18" charset="0"/>
                <a:cs typeface="Times New Roman" panose="02020603050405020304" pitchFamily="18" charset="0"/>
              </a:rPr>
              <a:t>Topic 2</a:t>
            </a:r>
            <a:r>
              <a:rPr lang="en-IN" b="1" i="0" dirty="0">
                <a:solidFill>
                  <a:schemeClr val="accent1">
                    <a:lumMod val="40000"/>
                    <a:lumOff val="60000"/>
                  </a:schemeClr>
                </a:solidFill>
                <a:effectLst/>
                <a:highlight>
                  <a:srgbClr val="FFFFFF"/>
                </a:highlight>
                <a:latin typeface="Times New Roman" panose="02020603050405020304" pitchFamily="18" charset="0"/>
                <a:cs typeface="Times New Roman" panose="02020603050405020304" pitchFamily="18" charset="0"/>
              </a:rPr>
              <a:t>: </a:t>
            </a:r>
            <a:r>
              <a:rPr lang="en-IN" sz="1600" b="1" i="0" dirty="0">
                <a:solidFill>
                  <a:schemeClr val="accent1">
                    <a:lumMod val="40000"/>
                    <a:lumOff val="60000"/>
                  </a:schemeClr>
                </a:solidFill>
                <a:effectLst/>
                <a:highlight>
                  <a:srgbClr val="FFFFFF"/>
                </a:highlight>
                <a:latin typeface="Times New Roman" panose="02020603050405020304" pitchFamily="18" charset="0"/>
                <a:cs typeface="Times New Roman" panose="02020603050405020304" pitchFamily="18" charset="0"/>
              </a:rPr>
              <a:t>  </a:t>
            </a:r>
            <a:r>
              <a:rPr lang="en-IN" b="1" dirty="0">
                <a:solidFill>
                  <a:schemeClr val="accent1">
                    <a:lumMod val="40000"/>
                    <a:lumOff val="60000"/>
                  </a:schemeClr>
                </a:solidFill>
              </a:rPr>
              <a:t>Trading and Promotional Activities</a:t>
            </a:r>
          </a:p>
          <a:p>
            <a:endParaRPr lang="en-US" b="1" dirty="0">
              <a:solidFill>
                <a:schemeClr val="accent1">
                  <a:lumMod val="40000"/>
                  <a:lumOff val="60000"/>
                </a:schemeClr>
              </a:solidFill>
            </a:endParaRPr>
          </a:p>
          <a:p>
            <a:endParaRPr lang="en-IN" sz="1400" b="1" i="0" dirty="0">
              <a:solidFill>
                <a:schemeClr val="accent1">
                  <a:lumMod val="40000"/>
                  <a:lumOff val="60000"/>
                </a:schemeClr>
              </a:solidFill>
              <a:effectLst/>
              <a:highlight>
                <a:srgbClr val="FFFFFF"/>
              </a:highlight>
              <a:latin typeface="Times New Roman" panose="02020603050405020304" pitchFamily="18" charset="0"/>
              <a:cs typeface="Times New Roman" panose="02020603050405020304" pitchFamily="18" charset="0"/>
            </a:endParaRPr>
          </a:p>
          <a:p>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ja-JP" alt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メイ</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merchshoponhand</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seventeen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insight photocards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php</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each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lsf</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 good condition — on hand and ready to ship dm to order </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seventeen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insight pc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mingyu</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woozi</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dino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seungkwan</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jun</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vernon</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the </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ja-JP" alt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メイ</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merchshoponhand</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insight photocards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php</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each pf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lsf</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 good condition — on hand and ready to ship dm to order</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insight pc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sunoo</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niki</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onhand</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seok</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insight — ₱ </a:t>
            </a:r>
          </a:p>
          <a:p>
            <a:endPar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endParaRPr>
          </a:p>
          <a:p>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ja-JP" alt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メイ</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merchshoponhand</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insight photocards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php</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each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lsf</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 good condition — on hand and ready to ship dm to order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pc rm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namjoon</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jhope</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hoseok</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suga</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seok</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v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jimin</a:t>
            </a:r>
            <a:endPar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endParaRPr>
          </a:p>
          <a:p>
            <a:endParaRPr lang="en-IN" sz="14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insight photocards ✓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seungcheol</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joshua</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php</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set •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onhand</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payo</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 shipping on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fridays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help rt …</a:t>
            </a:r>
          </a:p>
          <a:p>
            <a:endPar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endParaRPr>
          </a:p>
          <a:p>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wts</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lfb</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sunghoon</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photocards —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php</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each marked sold —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gcash</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sdd</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ggx</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sco</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pc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ph</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memkit</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4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IN" sz="1400" b="0" i="0" dirty="0">
                <a:solidFill>
                  <a:srgbClr val="212121"/>
                </a:solidFill>
                <a:effectLst/>
                <a:highlight>
                  <a:srgbClr val="FFFFFF"/>
                </a:highlight>
                <a:latin typeface="Times New Roman" panose="02020603050405020304" pitchFamily="18" charset="0"/>
                <a:cs typeface="Times New Roman" panose="02020603050405020304" pitchFamily="18" charset="0"/>
              </a:rPr>
              <a:t> insight </a:t>
            </a:r>
            <a:endParaRPr lang="en-US" sz="1400" b="0" i="0" dirty="0">
              <a:solidFill>
                <a:srgbClr val="212121"/>
              </a:solidFill>
              <a:effectLst/>
              <a:highlight>
                <a:srgbClr val="FFFFFF"/>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9570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62635"/>
            <a:ext cx="14630400" cy="8229600"/>
          </a:xfrm>
          <a:prstGeom prst="rect">
            <a:avLst/>
          </a:prstGeom>
          <a:solidFill>
            <a:srgbClr val="0D0A2C">
              <a:alpha val="75000"/>
            </a:srgbClr>
          </a:solidFill>
          <a:ln/>
        </p:spPr>
        <p:txBody>
          <a:bodyPr/>
          <a:lstStyle/>
          <a:p>
            <a:endParaRPr lang="en-IN" dirty="0"/>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3" name="Rectangle 1">
            <a:extLst>
              <a:ext uri="{FF2B5EF4-FFF2-40B4-BE49-F238E27FC236}">
                <a16:creationId xmlns:a16="http://schemas.microsoft.com/office/drawing/2014/main" id="{6BDA2EE5-D8B6-0CF7-B771-ED00E486801E}"/>
              </a:ext>
            </a:extLst>
          </p:cNvPr>
          <p:cNvSpPr>
            <a:spLocks noChangeArrowheads="1"/>
          </p:cNvSpPr>
          <p:nvPr/>
        </p:nvSpPr>
        <p:spPr bwMode="auto">
          <a:xfrm>
            <a:off x="301336" y="-17099"/>
            <a:ext cx="10893094"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Top Documents from LSA model</a:t>
            </a:r>
            <a:r>
              <a:rPr kumimoji="0" lang="en-US" altLang="en-US" sz="2400" b="0" i="0" u="none" strike="noStrike" cap="none" normalizeH="0" baseline="0" dirty="0">
                <a:ln>
                  <a:noFill/>
                </a:ln>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400" b="0" i="0" u="none" strike="noStrike" cap="none" normalizeH="0" baseline="0" dirty="0">
              <a:ln>
                <a:noFill/>
              </a:ln>
              <a:solidFill>
                <a:srgbClr val="FFFF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When n=5</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When n=4</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When n=3</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6C3FD423-DA87-20DB-AF3F-49CB509FF257}"/>
              </a:ext>
            </a:extLst>
          </p:cNvPr>
          <p:cNvSpPr txBox="1"/>
          <p:nvPr/>
        </p:nvSpPr>
        <p:spPr>
          <a:xfrm>
            <a:off x="398276" y="836128"/>
            <a:ext cx="6345809" cy="3724096"/>
          </a:xfrm>
          <a:prstGeom prst="rect">
            <a:avLst/>
          </a:prstGeom>
          <a:noFill/>
        </p:spPr>
        <p:txBody>
          <a:bodyPr wrap="square" rtlCol="0">
            <a:spAutoFit/>
          </a:bodyPr>
          <a:lstStyle/>
          <a:p>
            <a:r>
              <a:rPr lang="en-IN" sz="1400" b="1" i="0" dirty="0">
                <a:solidFill>
                  <a:srgbClr val="212121"/>
                </a:solidFill>
                <a:effectLst/>
                <a:highlight>
                  <a:srgbClr val="FFFFFF"/>
                </a:highlight>
                <a:latin typeface="Times New Roman" panose="02020603050405020304" pitchFamily="18" charset="0"/>
                <a:cs typeface="Times New Roman" panose="02020603050405020304" pitchFamily="18" charset="0"/>
              </a:rPr>
              <a:t> Topic 3</a:t>
            </a:r>
            <a:r>
              <a:rPr lang="en-IN" sz="1400" b="1" i="0" dirty="0">
                <a:solidFill>
                  <a:schemeClr val="accent1">
                    <a:lumMod val="40000"/>
                    <a:lumOff val="60000"/>
                  </a:schemeClr>
                </a:solidFill>
                <a:effectLst/>
                <a:highlight>
                  <a:srgbClr val="FFFFFF"/>
                </a:highlight>
                <a:latin typeface="Times New Roman" panose="02020603050405020304" pitchFamily="18" charset="0"/>
                <a:cs typeface="Times New Roman" panose="02020603050405020304" pitchFamily="18" charset="0"/>
              </a:rPr>
              <a:t>: </a:t>
            </a:r>
            <a:r>
              <a:rPr lang="en-US" sz="1600" b="1" dirty="0">
                <a:solidFill>
                  <a:schemeClr val="accent1">
                    <a:lumMod val="40000"/>
                    <a:lumOff val="60000"/>
                  </a:schemeClr>
                </a:solidFill>
              </a:rPr>
              <a:t>Music Shows and Personal Interactions</a:t>
            </a:r>
            <a:endParaRPr lang="en-IN" sz="1600" b="1" i="0" dirty="0">
              <a:solidFill>
                <a:schemeClr val="accent1">
                  <a:lumMod val="40000"/>
                  <a:lumOff val="60000"/>
                </a:schemeClr>
              </a:solidFill>
              <a:effectLst/>
              <a:highlight>
                <a:srgbClr val="FFFFFF"/>
              </a:highlight>
              <a:latin typeface="Times New Roman" panose="02020603050405020304" pitchFamily="18" charset="0"/>
              <a:cs typeface="Times New Roman" panose="02020603050405020304" pitchFamily="18" charset="0"/>
            </a:endParaRP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arrival at music bank preview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Kazuha</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 </a:t>
            </a:r>
          </a:p>
          <a:p>
            <a:endParaRPr lang="en-US"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hitman bang stepped down the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ceo</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position and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started to fall off like remove the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probmatic</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one already </a:t>
            </a:r>
          </a:p>
          <a:p>
            <a:endParaRPr lang="en-US"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arrival at music bank preview amp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just ruining their own reputation by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trynna</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retain her like at this point what has she not done </a:t>
            </a:r>
          </a:p>
          <a:p>
            <a:endParaRPr lang="en-US"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arrival at music bank preview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Sakura https… </a:t>
            </a:r>
          </a:p>
          <a:p>
            <a:endParaRPr lang="en-US"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just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wanna</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know why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allowed this man to play with their music like this </a:t>
            </a:r>
          </a:p>
          <a:p>
            <a:endParaRPr lang="en-US"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mad at how the fandom is handling this a lot of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peop</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say were just pretending to support it but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just think if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put out a damn statement denying or affirming this the who fandom could take one side </a:t>
            </a:r>
          </a:p>
          <a:p>
            <a:endParaRPr lang="en-US"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not just them all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hybe</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groups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like except maybe txt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not sure am and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amam</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are not the same thing </a:t>
            </a:r>
          </a:p>
          <a:p>
            <a:endParaRPr lang="en-US"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really like the short haired girl in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cant take my eyes off her </a:t>
            </a:r>
          </a:p>
          <a:p>
            <a:endParaRPr lang="en-US"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not defending or anything but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peop</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on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tiktok</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really like overanalyzing everything such as rolling her </a:t>
            </a:r>
            <a:r>
              <a:rPr lang="en-US"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ey</a:t>
            </a:r>
            <a:r>
              <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378D0635-7026-E0F4-A35E-01A3752FB5AF}"/>
              </a:ext>
            </a:extLst>
          </p:cNvPr>
          <p:cNvSpPr txBox="1"/>
          <p:nvPr/>
        </p:nvSpPr>
        <p:spPr>
          <a:xfrm>
            <a:off x="7680155" y="967818"/>
            <a:ext cx="5692946" cy="3400931"/>
          </a:xfrm>
          <a:prstGeom prst="rect">
            <a:avLst/>
          </a:prstGeom>
          <a:noFill/>
        </p:spPr>
        <p:txBody>
          <a:bodyPr wrap="square" rtlCol="0">
            <a:spAutoFit/>
          </a:bodyPr>
          <a:lstStyle/>
          <a:p>
            <a:r>
              <a:rPr lang="en-IN" sz="1400" b="1" i="0" dirty="0">
                <a:solidFill>
                  <a:srgbClr val="212121"/>
                </a:solidFill>
                <a:effectLst/>
                <a:highlight>
                  <a:srgbClr val="FFFFFF"/>
                </a:highlight>
                <a:latin typeface="Times New Roman" panose="02020603050405020304" pitchFamily="18" charset="0"/>
                <a:cs typeface="Times New Roman" panose="02020603050405020304" pitchFamily="18" charset="0"/>
              </a:rPr>
              <a:t>Topic 4</a:t>
            </a:r>
            <a:r>
              <a:rPr lang="en-IN" sz="1600" b="1"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600" b="1" dirty="0">
                <a:solidFill>
                  <a:schemeClr val="accent1">
                    <a:lumMod val="40000"/>
                    <a:lumOff val="60000"/>
                  </a:schemeClr>
                </a:solidFill>
              </a:rPr>
              <a:t>Music Shows and Trading</a:t>
            </a:r>
            <a:endParaRPr lang="en-IN" sz="1200" b="1" dirty="0">
              <a:solidFill>
                <a:schemeClr val="accent1">
                  <a:lumMod val="40000"/>
                  <a:lumOff val="60000"/>
                </a:schemeClr>
              </a:solidFill>
            </a:endParaRPr>
          </a:p>
          <a:p>
            <a:endParaRPr lang="en-IN" sz="12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arrival at music bank preview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Sakura https…</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the girls arriving at music bank prerecord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ruse…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so in love with her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Kazuha</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two pretty besties </a:t>
            </a:r>
            <a:r>
              <a:rPr lang="ko-KR" alt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허윤진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yun</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ja-JP" alt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ホユンジン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Kazuha</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ja-JP" alt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カズハ </a:t>
            </a:r>
            <a:r>
              <a:rPr lang="ko-KR" alt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샤인즈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shinez</a:t>
            </a:r>
            <a:endPar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endParaRP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fears</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audio has surpassed views on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youtube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l… </a:t>
            </a:r>
          </a:p>
          <a:p>
            <a:endPar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endParaRP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bighit</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music said that has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compted</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the album and related promotional activities so it is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comptely</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possib</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to com… </a:t>
            </a:r>
            <a:endParaRPr lang="en-US" sz="1100" b="0" i="0" dirty="0">
              <a:solidFill>
                <a:srgbClr val="212121"/>
              </a:solidFill>
              <a:effectLst/>
              <a:highlight>
                <a:srgbClr val="FFFFFF"/>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F846E436-9751-68B1-45CB-464B1032D7C4}"/>
              </a:ext>
            </a:extLst>
          </p:cNvPr>
          <p:cNvSpPr txBox="1"/>
          <p:nvPr/>
        </p:nvSpPr>
        <p:spPr>
          <a:xfrm>
            <a:off x="3966038" y="5037122"/>
            <a:ext cx="6345809" cy="3262432"/>
          </a:xfrm>
          <a:prstGeom prst="rect">
            <a:avLst/>
          </a:prstGeom>
          <a:noFill/>
        </p:spPr>
        <p:txBody>
          <a:bodyPr wrap="square" rtlCol="0">
            <a:spAutoFit/>
          </a:bodyPr>
          <a:lstStyle/>
          <a:p>
            <a:r>
              <a:rPr lang="en-IN" sz="1400" b="1" i="0" dirty="0">
                <a:solidFill>
                  <a:srgbClr val="212121"/>
                </a:solidFill>
                <a:effectLst/>
                <a:highlight>
                  <a:srgbClr val="FFFFFF"/>
                </a:highlight>
                <a:latin typeface="Times New Roman" panose="02020603050405020304" pitchFamily="18" charset="0"/>
                <a:cs typeface="Times New Roman" panose="02020603050405020304" pitchFamily="18" charset="0"/>
              </a:rPr>
              <a:t>Topic 5</a:t>
            </a:r>
            <a:r>
              <a:rPr lang="en-IN" sz="1600" b="1" i="0" dirty="0">
                <a:solidFill>
                  <a:srgbClr val="212121"/>
                </a:solidFill>
                <a:effectLst/>
                <a:highlight>
                  <a:srgbClr val="FFFFFF"/>
                </a:highlight>
                <a:latin typeface="Times New Roman" panose="02020603050405020304" pitchFamily="18" charset="0"/>
                <a:cs typeface="Times New Roman" panose="02020603050405020304" pitchFamily="18" charset="0"/>
              </a:rPr>
              <a:t>:</a:t>
            </a:r>
            <a:r>
              <a:rPr lang="en-IN" sz="1600" b="1" dirty="0">
                <a:solidFill>
                  <a:schemeClr val="accent1">
                    <a:lumMod val="40000"/>
                    <a:lumOff val="60000"/>
                  </a:schemeClr>
                </a:solidFill>
                <a:latin typeface="Times New Roman" panose="02020603050405020304" pitchFamily="18" charset="0"/>
                <a:cs typeface="Times New Roman" panose="02020603050405020304" pitchFamily="18" charset="0"/>
              </a:rPr>
              <a:t> </a:t>
            </a:r>
            <a:r>
              <a:rPr lang="en-US" sz="1600" b="1" dirty="0">
                <a:solidFill>
                  <a:schemeClr val="accent1">
                    <a:lumMod val="40000"/>
                    <a:lumOff val="60000"/>
                  </a:schemeClr>
                </a:solidFill>
              </a:rPr>
              <a:t>Music Streaming Services and Chart Performance</a:t>
            </a:r>
          </a:p>
          <a:p>
            <a:endParaRPr lang="en-IN" b="1" dirty="0">
              <a:solidFill>
                <a:schemeClr val="accent1">
                  <a:lumMod val="40000"/>
                  <a:lumOff val="60000"/>
                </a:schemeClr>
              </a:solidFill>
              <a:latin typeface="Times New Roman" panose="02020603050405020304" pitchFamily="18" charset="0"/>
              <a:cs typeface="Times New Roman" panose="02020603050405020304" pitchFamily="18" charset="0"/>
            </a:endParaRPr>
          </a:p>
          <a:p>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 am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kst</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bugs melon new peak genie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flo</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melon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uls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 pm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kst</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bugs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flo</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genie melon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melon</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uls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new peak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 am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kst</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bugs melon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repeak</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genie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flo</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melon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uls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am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kst</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bugs genie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flo</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melon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melon</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uls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am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kst</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bugs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flo</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melon hits new peak genie freeze u…</a:t>
            </a: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has now reached a top peak on all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korean</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realtime</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charts bugs genie melon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flo</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endPar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endParaRPr>
          </a:p>
          <a:p>
            <a:endParaRPr lang="en-IN" sz="1100" dirty="0">
              <a:solidFill>
                <a:srgbClr val="212121"/>
              </a:solidFill>
              <a:highlight>
                <a:srgbClr val="FFFFFF"/>
              </a:highlight>
              <a:latin typeface="Times New Roman" panose="02020603050405020304" pitchFamily="18" charset="0"/>
              <a:cs typeface="Times New Roman" panose="02020603050405020304" pitchFamily="18" charset="0"/>
            </a:endParaRPr>
          </a:p>
          <a:p>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 am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kst</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bugs melon hits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flo</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genie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im</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sser</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on daily charts bugs vibe new peak melon genie …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on daily charts bugs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repeak</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vibe new peak melon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geni</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melon daily chart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fearss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with k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uls</a:t>
            </a:r>
            <a:r>
              <a:rPr lang="en-IN" sz="1100" b="0" i="0" dirty="0">
                <a:solidFill>
                  <a:srgbClr val="212121"/>
                </a:solidFill>
                <a:effectLst/>
                <a:highlight>
                  <a:srgbClr val="FFFFFF"/>
                </a:highlight>
                <a:latin typeface="Times New Roman" panose="02020603050405020304" pitchFamily="18" charset="0"/>
                <a:cs typeface="Times New Roman" panose="02020603050405020304" pitchFamily="18" charset="0"/>
              </a:rPr>
              <a:t> new peak of </a:t>
            </a:r>
            <a:r>
              <a:rPr lang="en-IN" sz="1100" b="0" i="0" dirty="0" err="1">
                <a:solidFill>
                  <a:srgbClr val="212121"/>
                </a:solidFill>
                <a:effectLst/>
                <a:highlight>
                  <a:srgbClr val="FFFFFF"/>
                </a:highlight>
                <a:latin typeface="Times New Roman" panose="02020603050405020304" pitchFamily="18" charset="0"/>
                <a:cs typeface="Times New Roman" panose="02020603050405020304" pitchFamily="18" charset="0"/>
              </a:rPr>
              <a:t>uls</a:t>
            </a:r>
            <a:endParaRPr lang="en-IN" sz="1100" b="1" i="0" dirty="0">
              <a:solidFill>
                <a:srgbClr val="212121"/>
              </a:solidFill>
              <a:effectLst/>
              <a:highlight>
                <a:srgbClr val="FFFFFF"/>
              </a:highligh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957159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dirty="0"/>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graphicFrame>
        <p:nvGraphicFramePr>
          <p:cNvPr id="6" name="Table 5">
            <a:extLst>
              <a:ext uri="{FF2B5EF4-FFF2-40B4-BE49-F238E27FC236}">
                <a16:creationId xmlns:a16="http://schemas.microsoft.com/office/drawing/2014/main" id="{49D9ACB9-C1C9-A820-E026-0F21A0C49C46}"/>
              </a:ext>
            </a:extLst>
          </p:cNvPr>
          <p:cNvGraphicFramePr>
            <a:graphicFrameLocks noGrp="1"/>
          </p:cNvGraphicFramePr>
          <p:nvPr>
            <p:extLst>
              <p:ext uri="{D42A27DB-BD31-4B8C-83A1-F6EECF244321}">
                <p14:modId xmlns:p14="http://schemas.microsoft.com/office/powerpoint/2010/main" val="1607569202"/>
              </p:ext>
            </p:extLst>
          </p:nvPr>
        </p:nvGraphicFramePr>
        <p:xfrm>
          <a:off x="3291840" y="2154812"/>
          <a:ext cx="8169334" cy="1071840"/>
        </p:xfrm>
        <a:graphic>
          <a:graphicData uri="http://schemas.openxmlformats.org/drawingml/2006/table">
            <a:tbl>
              <a:tblPr firstRow="1" firstCol="1" bandRow="1">
                <a:tableStyleId>{B301B821-A1FF-4177-AEE7-76D212191A09}</a:tableStyleId>
              </a:tblPr>
              <a:tblGrid>
                <a:gridCol w="4084667">
                  <a:extLst>
                    <a:ext uri="{9D8B030D-6E8A-4147-A177-3AD203B41FA5}">
                      <a16:colId xmlns:a16="http://schemas.microsoft.com/office/drawing/2014/main" val="62515927"/>
                    </a:ext>
                  </a:extLst>
                </a:gridCol>
                <a:gridCol w="4084667">
                  <a:extLst>
                    <a:ext uri="{9D8B030D-6E8A-4147-A177-3AD203B41FA5}">
                      <a16:colId xmlns:a16="http://schemas.microsoft.com/office/drawing/2014/main" val="563799658"/>
                    </a:ext>
                  </a:extLst>
                </a:gridCol>
              </a:tblGrid>
              <a:tr h="267960">
                <a:tc>
                  <a:txBody>
                    <a:bodyPr/>
                    <a:lstStyle/>
                    <a:p>
                      <a:pPr>
                        <a:lnSpc>
                          <a:spcPct val="107000"/>
                        </a:lnSpc>
                        <a:spcAft>
                          <a:spcPts val="800"/>
                        </a:spcAft>
                      </a:pPr>
                      <a:r>
                        <a:rPr lang="en-IN" sz="1200">
                          <a:effectLst/>
                          <a:highlight>
                            <a:srgbClr val="0F9ED5"/>
                          </a:highlight>
                        </a:rPr>
                        <a:t>Topic Model</a:t>
                      </a:r>
                      <a:endParaRPr lang="en-IN" sz="1100">
                        <a:effectLst/>
                        <a:highlight>
                          <a:srgbClr val="0F9ED5"/>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a:effectLst/>
                          <a:highlight>
                            <a:srgbClr val="0F9ED5"/>
                          </a:highlight>
                        </a:rPr>
                        <a:t>Coherence Score</a:t>
                      </a:r>
                      <a:endParaRPr lang="en-IN" sz="1100">
                        <a:effectLst/>
                        <a:highlight>
                          <a:srgbClr val="0F9ED5"/>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45747021"/>
                  </a:ext>
                </a:extLst>
              </a:tr>
              <a:tr h="267960">
                <a:tc>
                  <a:txBody>
                    <a:bodyPr/>
                    <a:lstStyle/>
                    <a:p>
                      <a:pPr>
                        <a:lnSpc>
                          <a:spcPct val="107000"/>
                        </a:lnSpc>
                        <a:spcAft>
                          <a:spcPts val="800"/>
                        </a:spcAft>
                      </a:pPr>
                      <a:r>
                        <a:rPr lang="en-IN" sz="1200" dirty="0">
                          <a:effectLst/>
                          <a:highlight>
                            <a:srgbClr val="CAEDFB"/>
                          </a:highlight>
                        </a:rPr>
                        <a:t>LDA</a:t>
                      </a:r>
                      <a:endParaRPr lang="en-IN" sz="1100" dirty="0">
                        <a:effectLst/>
                        <a:highlight>
                          <a:srgbClr val="CAEDFB"/>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050">
                          <a:effectLst/>
                          <a:highlight>
                            <a:srgbClr val="FFFFFF"/>
                          </a:highlight>
                        </a:rPr>
                        <a:t>0.403</a:t>
                      </a:r>
                      <a:endParaRPr lang="en-IN" sz="1100">
                        <a:effectLst/>
                        <a:highlight>
                          <a:srgbClr val="CAEDFB"/>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86878545"/>
                  </a:ext>
                </a:extLst>
              </a:tr>
              <a:tr h="267960">
                <a:tc>
                  <a:txBody>
                    <a:bodyPr/>
                    <a:lstStyle/>
                    <a:p>
                      <a:pPr>
                        <a:lnSpc>
                          <a:spcPct val="107000"/>
                        </a:lnSpc>
                        <a:spcAft>
                          <a:spcPts val="800"/>
                        </a:spcAft>
                      </a:pPr>
                      <a:r>
                        <a:rPr lang="en-IN" sz="1200" dirty="0">
                          <a:effectLst/>
                        </a:rPr>
                        <a:t>NMF</a:t>
                      </a:r>
                      <a:endParaRPr lang="en-IN" sz="1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050">
                          <a:effectLst/>
                          <a:highlight>
                            <a:srgbClr val="FFFFFF"/>
                          </a:highlight>
                        </a:rPr>
                        <a:t>0.485</a:t>
                      </a:r>
                      <a:endParaRPr lang="en-IN"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99071384"/>
                  </a:ext>
                </a:extLst>
              </a:tr>
              <a:tr h="267960">
                <a:tc>
                  <a:txBody>
                    <a:bodyPr/>
                    <a:lstStyle/>
                    <a:p>
                      <a:pPr>
                        <a:lnSpc>
                          <a:spcPct val="107000"/>
                        </a:lnSpc>
                        <a:spcAft>
                          <a:spcPts val="800"/>
                        </a:spcAft>
                      </a:pPr>
                      <a:r>
                        <a:rPr lang="en-IN" sz="1200">
                          <a:effectLst/>
                          <a:highlight>
                            <a:srgbClr val="CAEDFB"/>
                          </a:highlight>
                        </a:rPr>
                        <a:t>LSA</a:t>
                      </a:r>
                      <a:endParaRPr lang="en-IN" sz="1100">
                        <a:effectLst/>
                        <a:highlight>
                          <a:srgbClr val="CAEDFB"/>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050" dirty="0">
                          <a:effectLst/>
                          <a:highlight>
                            <a:srgbClr val="FFFFFF"/>
                          </a:highlight>
                        </a:rPr>
                        <a:t>0.600</a:t>
                      </a:r>
                      <a:endParaRPr lang="en-IN" sz="1100" dirty="0">
                        <a:effectLst/>
                        <a:highlight>
                          <a:srgbClr val="CAEDFB"/>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16038934"/>
                  </a:ext>
                </a:extLst>
              </a:tr>
            </a:tbl>
          </a:graphicData>
        </a:graphic>
      </p:graphicFrame>
      <p:graphicFrame>
        <p:nvGraphicFramePr>
          <p:cNvPr id="9" name="Table 8">
            <a:extLst>
              <a:ext uri="{FF2B5EF4-FFF2-40B4-BE49-F238E27FC236}">
                <a16:creationId xmlns:a16="http://schemas.microsoft.com/office/drawing/2014/main" id="{D1841D57-3A5D-E56B-4193-6C997BCB0ECB}"/>
              </a:ext>
            </a:extLst>
          </p:cNvPr>
          <p:cNvGraphicFramePr>
            <a:graphicFrameLocks noGrp="1"/>
          </p:cNvGraphicFramePr>
          <p:nvPr>
            <p:extLst>
              <p:ext uri="{D42A27DB-BD31-4B8C-83A1-F6EECF244321}">
                <p14:modId xmlns:p14="http://schemas.microsoft.com/office/powerpoint/2010/main" val="199496903"/>
              </p:ext>
            </p:extLst>
          </p:nvPr>
        </p:nvGraphicFramePr>
        <p:xfrm>
          <a:off x="3362960" y="3954245"/>
          <a:ext cx="8098214" cy="1293164"/>
        </p:xfrm>
        <a:graphic>
          <a:graphicData uri="http://schemas.openxmlformats.org/drawingml/2006/table">
            <a:tbl>
              <a:tblPr firstRow="1" firstCol="1" bandRow="1">
                <a:tableStyleId>{B301B821-A1FF-4177-AEE7-76D212191A09}</a:tableStyleId>
              </a:tblPr>
              <a:tblGrid>
                <a:gridCol w="4049107">
                  <a:extLst>
                    <a:ext uri="{9D8B030D-6E8A-4147-A177-3AD203B41FA5}">
                      <a16:colId xmlns:a16="http://schemas.microsoft.com/office/drawing/2014/main" val="4187677821"/>
                    </a:ext>
                  </a:extLst>
                </a:gridCol>
                <a:gridCol w="4049107">
                  <a:extLst>
                    <a:ext uri="{9D8B030D-6E8A-4147-A177-3AD203B41FA5}">
                      <a16:colId xmlns:a16="http://schemas.microsoft.com/office/drawing/2014/main" val="1820056812"/>
                    </a:ext>
                  </a:extLst>
                </a:gridCol>
              </a:tblGrid>
              <a:tr h="323291">
                <a:tc>
                  <a:txBody>
                    <a:bodyPr/>
                    <a:lstStyle/>
                    <a:p>
                      <a:pPr>
                        <a:lnSpc>
                          <a:spcPct val="107000"/>
                        </a:lnSpc>
                        <a:spcAft>
                          <a:spcPts val="800"/>
                        </a:spcAft>
                      </a:pPr>
                      <a:r>
                        <a:rPr lang="en-IN" sz="1200" dirty="0">
                          <a:effectLst/>
                          <a:highlight>
                            <a:srgbClr val="0F9ED5"/>
                          </a:highlight>
                        </a:rPr>
                        <a:t>Topic Model</a:t>
                      </a:r>
                      <a:endParaRPr lang="en-IN" sz="1100" dirty="0">
                        <a:effectLst/>
                        <a:highlight>
                          <a:srgbClr val="0F9ED5"/>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a:effectLst/>
                          <a:highlight>
                            <a:srgbClr val="0F9ED5"/>
                          </a:highlight>
                        </a:rPr>
                        <a:t>Coherence Score</a:t>
                      </a:r>
                      <a:endParaRPr lang="en-IN" sz="1100">
                        <a:effectLst/>
                        <a:highlight>
                          <a:srgbClr val="0F9ED5"/>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096404"/>
                  </a:ext>
                </a:extLst>
              </a:tr>
              <a:tr h="323291">
                <a:tc>
                  <a:txBody>
                    <a:bodyPr/>
                    <a:lstStyle/>
                    <a:p>
                      <a:pPr>
                        <a:lnSpc>
                          <a:spcPct val="107000"/>
                        </a:lnSpc>
                        <a:spcAft>
                          <a:spcPts val="800"/>
                        </a:spcAft>
                      </a:pPr>
                      <a:r>
                        <a:rPr lang="en-IN" sz="1200" dirty="0">
                          <a:effectLst/>
                          <a:highlight>
                            <a:srgbClr val="CAEDFB"/>
                          </a:highlight>
                        </a:rPr>
                        <a:t>LD</a:t>
                      </a:r>
                      <a:endParaRPr lang="en-IN" sz="1100" dirty="0">
                        <a:effectLst/>
                        <a:highlight>
                          <a:srgbClr val="CAEDFB"/>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050">
                          <a:effectLst/>
                          <a:highlight>
                            <a:srgbClr val="FFFFFF"/>
                          </a:highlight>
                        </a:rPr>
                        <a:t>0.401</a:t>
                      </a:r>
                      <a:endParaRPr lang="en-IN" sz="1100">
                        <a:effectLst/>
                        <a:highlight>
                          <a:srgbClr val="CAEDFB"/>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62216409"/>
                  </a:ext>
                </a:extLst>
              </a:tr>
              <a:tr h="323291">
                <a:tc>
                  <a:txBody>
                    <a:bodyPr/>
                    <a:lstStyle/>
                    <a:p>
                      <a:pPr>
                        <a:lnSpc>
                          <a:spcPct val="107000"/>
                        </a:lnSpc>
                        <a:spcAft>
                          <a:spcPts val="800"/>
                        </a:spcAft>
                      </a:pPr>
                      <a:r>
                        <a:rPr lang="en-IN" sz="1200">
                          <a:effectLst/>
                        </a:rPr>
                        <a:t>NMF</a:t>
                      </a:r>
                      <a:endParaRPr lang="en-IN"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050">
                          <a:effectLst/>
                          <a:highlight>
                            <a:srgbClr val="FFFFFF"/>
                          </a:highlight>
                        </a:rPr>
                        <a:t>0.471</a:t>
                      </a:r>
                      <a:endParaRPr lang="en-IN"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27599371"/>
                  </a:ext>
                </a:extLst>
              </a:tr>
              <a:tr h="323291">
                <a:tc>
                  <a:txBody>
                    <a:bodyPr/>
                    <a:lstStyle/>
                    <a:p>
                      <a:pPr>
                        <a:lnSpc>
                          <a:spcPct val="107000"/>
                        </a:lnSpc>
                        <a:spcAft>
                          <a:spcPts val="800"/>
                        </a:spcAft>
                      </a:pPr>
                      <a:r>
                        <a:rPr lang="en-IN" sz="1200" dirty="0">
                          <a:effectLst/>
                          <a:highlight>
                            <a:srgbClr val="CAEDFB"/>
                          </a:highlight>
                        </a:rPr>
                        <a:t>LSA</a:t>
                      </a:r>
                      <a:endParaRPr lang="en-IN" sz="1100" dirty="0">
                        <a:effectLst/>
                        <a:highlight>
                          <a:srgbClr val="CAEDFB"/>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050" dirty="0">
                          <a:effectLst/>
                          <a:highlight>
                            <a:srgbClr val="FFFFFF"/>
                          </a:highlight>
                        </a:rPr>
                        <a:t>0.578</a:t>
                      </a:r>
                      <a:endParaRPr lang="en-IN" sz="1100" dirty="0">
                        <a:effectLst/>
                        <a:highlight>
                          <a:srgbClr val="CAEDFB"/>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91912117"/>
                  </a:ext>
                </a:extLst>
              </a:tr>
            </a:tbl>
          </a:graphicData>
        </a:graphic>
      </p:graphicFrame>
      <p:graphicFrame>
        <p:nvGraphicFramePr>
          <p:cNvPr id="12" name="Table 11">
            <a:extLst>
              <a:ext uri="{FF2B5EF4-FFF2-40B4-BE49-F238E27FC236}">
                <a16:creationId xmlns:a16="http://schemas.microsoft.com/office/drawing/2014/main" id="{D65F3EF4-DAC9-089B-968A-A18E5AB1827C}"/>
              </a:ext>
            </a:extLst>
          </p:cNvPr>
          <p:cNvGraphicFramePr>
            <a:graphicFrameLocks noGrp="1"/>
          </p:cNvGraphicFramePr>
          <p:nvPr>
            <p:extLst>
              <p:ext uri="{D42A27DB-BD31-4B8C-83A1-F6EECF244321}">
                <p14:modId xmlns:p14="http://schemas.microsoft.com/office/powerpoint/2010/main" val="460962261"/>
              </p:ext>
            </p:extLst>
          </p:nvPr>
        </p:nvGraphicFramePr>
        <p:xfrm>
          <a:off x="3444240" y="6100011"/>
          <a:ext cx="8016934" cy="1230856"/>
        </p:xfrm>
        <a:graphic>
          <a:graphicData uri="http://schemas.openxmlformats.org/drawingml/2006/table">
            <a:tbl>
              <a:tblPr firstRow="1" firstCol="1" bandRow="1">
                <a:tableStyleId>{B301B821-A1FF-4177-AEE7-76D212191A09}</a:tableStyleId>
              </a:tblPr>
              <a:tblGrid>
                <a:gridCol w="4008467">
                  <a:extLst>
                    <a:ext uri="{9D8B030D-6E8A-4147-A177-3AD203B41FA5}">
                      <a16:colId xmlns:a16="http://schemas.microsoft.com/office/drawing/2014/main" val="279579888"/>
                    </a:ext>
                  </a:extLst>
                </a:gridCol>
                <a:gridCol w="4008467">
                  <a:extLst>
                    <a:ext uri="{9D8B030D-6E8A-4147-A177-3AD203B41FA5}">
                      <a16:colId xmlns:a16="http://schemas.microsoft.com/office/drawing/2014/main" val="698073838"/>
                    </a:ext>
                  </a:extLst>
                </a:gridCol>
              </a:tblGrid>
              <a:tr h="307714">
                <a:tc>
                  <a:txBody>
                    <a:bodyPr/>
                    <a:lstStyle/>
                    <a:p>
                      <a:pPr>
                        <a:lnSpc>
                          <a:spcPct val="107000"/>
                        </a:lnSpc>
                        <a:spcAft>
                          <a:spcPts val="800"/>
                        </a:spcAft>
                      </a:pPr>
                      <a:r>
                        <a:rPr lang="en-IN" sz="1200">
                          <a:effectLst/>
                          <a:highlight>
                            <a:srgbClr val="0F9ED5"/>
                          </a:highlight>
                        </a:rPr>
                        <a:t>Topic Model</a:t>
                      </a:r>
                      <a:endParaRPr lang="en-IN" sz="1100">
                        <a:effectLst/>
                        <a:highlight>
                          <a:srgbClr val="0F9ED5"/>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a:effectLst/>
                          <a:highlight>
                            <a:srgbClr val="0F9ED5"/>
                          </a:highlight>
                        </a:rPr>
                        <a:t>Coherence Score</a:t>
                      </a:r>
                      <a:endParaRPr lang="en-IN" sz="1100">
                        <a:effectLst/>
                        <a:highlight>
                          <a:srgbClr val="0F9ED5"/>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2597056"/>
                  </a:ext>
                </a:extLst>
              </a:tr>
              <a:tr h="307714">
                <a:tc>
                  <a:txBody>
                    <a:bodyPr/>
                    <a:lstStyle/>
                    <a:p>
                      <a:pPr>
                        <a:lnSpc>
                          <a:spcPct val="107000"/>
                        </a:lnSpc>
                        <a:spcAft>
                          <a:spcPts val="800"/>
                        </a:spcAft>
                      </a:pPr>
                      <a:r>
                        <a:rPr lang="en-IN" sz="1200">
                          <a:effectLst/>
                          <a:highlight>
                            <a:srgbClr val="CAEDFB"/>
                          </a:highlight>
                        </a:rPr>
                        <a:t>LDA</a:t>
                      </a:r>
                      <a:endParaRPr lang="en-IN" sz="1100">
                        <a:effectLst/>
                        <a:highlight>
                          <a:srgbClr val="CAEDFB"/>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050" dirty="0">
                          <a:effectLst/>
                          <a:highlight>
                            <a:srgbClr val="FFFFFF"/>
                          </a:highlight>
                        </a:rPr>
                        <a:t>0.41</a:t>
                      </a:r>
                      <a:endParaRPr lang="en-IN" sz="1100" dirty="0">
                        <a:effectLst/>
                        <a:highlight>
                          <a:srgbClr val="CAEDFB"/>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10935101"/>
                  </a:ext>
                </a:extLst>
              </a:tr>
              <a:tr h="307714">
                <a:tc>
                  <a:txBody>
                    <a:bodyPr/>
                    <a:lstStyle/>
                    <a:p>
                      <a:pPr>
                        <a:lnSpc>
                          <a:spcPct val="107000"/>
                        </a:lnSpc>
                        <a:spcAft>
                          <a:spcPts val="800"/>
                        </a:spcAft>
                      </a:pPr>
                      <a:r>
                        <a:rPr lang="en-IN" sz="1200" dirty="0">
                          <a:effectLst/>
                        </a:rPr>
                        <a:t>NMF</a:t>
                      </a:r>
                      <a:endParaRPr lang="en-IN" sz="1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050" dirty="0">
                          <a:effectLst/>
                          <a:highlight>
                            <a:srgbClr val="FFFFFF"/>
                          </a:highlight>
                        </a:rPr>
                        <a:t>0.405</a:t>
                      </a:r>
                      <a:endParaRPr lang="en-IN" sz="1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94956271"/>
                  </a:ext>
                </a:extLst>
              </a:tr>
              <a:tr h="307714">
                <a:tc>
                  <a:txBody>
                    <a:bodyPr/>
                    <a:lstStyle/>
                    <a:p>
                      <a:pPr>
                        <a:lnSpc>
                          <a:spcPct val="107000"/>
                        </a:lnSpc>
                        <a:spcAft>
                          <a:spcPts val="800"/>
                        </a:spcAft>
                      </a:pPr>
                      <a:r>
                        <a:rPr lang="en-IN" sz="1200">
                          <a:effectLst/>
                          <a:highlight>
                            <a:srgbClr val="CAEDFB"/>
                          </a:highlight>
                        </a:rPr>
                        <a:t>LSA</a:t>
                      </a:r>
                      <a:endParaRPr lang="en-IN" sz="1100">
                        <a:effectLst/>
                        <a:highlight>
                          <a:srgbClr val="CAEDFB"/>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050" dirty="0">
                          <a:effectLst/>
                          <a:highlight>
                            <a:srgbClr val="FFFFFF"/>
                          </a:highlight>
                        </a:rPr>
                        <a:t>0.710</a:t>
                      </a:r>
                      <a:endParaRPr lang="en-IN" sz="1100" dirty="0">
                        <a:effectLst/>
                        <a:highlight>
                          <a:srgbClr val="CAEDFB"/>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49417447"/>
                  </a:ext>
                </a:extLst>
              </a:tr>
            </a:tbl>
          </a:graphicData>
        </a:graphic>
      </p:graphicFrame>
      <p:sp>
        <p:nvSpPr>
          <p:cNvPr id="13" name="Rectangle 1">
            <a:extLst>
              <a:ext uri="{FF2B5EF4-FFF2-40B4-BE49-F238E27FC236}">
                <a16:creationId xmlns:a16="http://schemas.microsoft.com/office/drawing/2014/main" id="{6BDA2EE5-D8B6-0CF7-B771-ED00E486801E}"/>
              </a:ext>
            </a:extLst>
          </p:cNvPr>
          <p:cNvSpPr>
            <a:spLocks noChangeArrowheads="1"/>
          </p:cNvSpPr>
          <p:nvPr/>
        </p:nvSpPr>
        <p:spPr bwMode="auto">
          <a:xfrm>
            <a:off x="5845216" y="264078"/>
            <a:ext cx="397766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00"/>
                </a:solidFill>
                <a:effectLst/>
                <a:latin typeface="Aptos" panose="020B0004020202020204" pitchFamily="34" charset="0"/>
                <a:ea typeface="Times New Roman" panose="02020603050405020304" pitchFamily="18" charset="0"/>
                <a:cs typeface="Times New Roman" panose="02020603050405020304" pitchFamily="18" charset="0"/>
              </a:rPr>
              <a:t>Results:</a:t>
            </a:r>
            <a:r>
              <a:rPr kumimoji="0" lang="en-US" altLang="en-US" sz="4400" b="0" i="0" u="none" strike="noStrike" cap="none" normalizeH="0" baseline="0" dirty="0">
                <a:ln>
                  <a:noFill/>
                </a:ln>
                <a:solidFill>
                  <a:srgbClr val="FFFF00"/>
                </a:solidFill>
                <a:effectLst/>
                <a:latin typeface="Aptos" panose="020B0004020202020204" pitchFamily="34" charset="0"/>
                <a:ea typeface="Times New Roman" panose="02020603050405020304" pitchFamily="18" charset="0"/>
                <a:cs typeface="Times New Roman" panose="02020603050405020304" pitchFamily="18" charset="0"/>
              </a:rPr>
              <a:t>       </a:t>
            </a:r>
            <a:endParaRPr kumimoji="0" lang="en-US" altLang="en-US" sz="2800" b="0" i="0" u="none" strike="noStrike" cap="none" normalizeH="0" baseline="0" dirty="0">
              <a:ln>
                <a:noFill/>
              </a:ln>
              <a:solidFill>
                <a:srgbClr val="FFFF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When n=5</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When n=4</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When n=3</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F6635576-4356-0224-7C85-5CAF09324A36}"/>
              </a:ext>
            </a:extLst>
          </p:cNvPr>
          <p:cNvSpPr txBox="1"/>
          <p:nvPr/>
        </p:nvSpPr>
        <p:spPr>
          <a:xfrm>
            <a:off x="4883727" y="1392912"/>
            <a:ext cx="1496291" cy="369332"/>
          </a:xfrm>
          <a:prstGeom prst="rect">
            <a:avLst/>
          </a:prstGeom>
          <a:noFill/>
        </p:spPr>
        <p:txBody>
          <a:bodyPr wrap="square" rtlCol="0">
            <a:spAutoFit/>
          </a:bodyPr>
          <a:lstStyle/>
          <a:p>
            <a:r>
              <a:rPr lang="en-IN" dirty="0">
                <a:solidFill>
                  <a:schemeClr val="bg1"/>
                </a:solidFill>
              </a:rPr>
              <a:t>When n=5</a:t>
            </a:r>
            <a:r>
              <a:rPr lang="en-IN" dirty="0"/>
              <a:t>:</a:t>
            </a:r>
          </a:p>
        </p:txBody>
      </p:sp>
      <p:sp>
        <p:nvSpPr>
          <p:cNvPr id="15" name="TextBox 14">
            <a:extLst>
              <a:ext uri="{FF2B5EF4-FFF2-40B4-BE49-F238E27FC236}">
                <a16:creationId xmlns:a16="http://schemas.microsoft.com/office/drawing/2014/main" id="{6BAED34E-90B6-4502-73B0-947FC285A593}"/>
              </a:ext>
            </a:extLst>
          </p:cNvPr>
          <p:cNvSpPr txBox="1"/>
          <p:nvPr/>
        </p:nvSpPr>
        <p:spPr>
          <a:xfrm>
            <a:off x="5101936" y="3528536"/>
            <a:ext cx="1278082" cy="369332"/>
          </a:xfrm>
          <a:prstGeom prst="rect">
            <a:avLst/>
          </a:prstGeom>
          <a:noFill/>
        </p:spPr>
        <p:txBody>
          <a:bodyPr wrap="square" rtlCol="0">
            <a:spAutoFit/>
          </a:bodyPr>
          <a:lstStyle/>
          <a:p>
            <a:r>
              <a:rPr lang="en-IN" dirty="0">
                <a:solidFill>
                  <a:schemeClr val="bg1"/>
                </a:solidFill>
              </a:rPr>
              <a:t>When n=4</a:t>
            </a:r>
            <a:endParaRPr lang="en-IN" dirty="0"/>
          </a:p>
        </p:txBody>
      </p:sp>
      <p:sp>
        <p:nvSpPr>
          <p:cNvPr id="16" name="TextBox 15">
            <a:extLst>
              <a:ext uri="{FF2B5EF4-FFF2-40B4-BE49-F238E27FC236}">
                <a16:creationId xmlns:a16="http://schemas.microsoft.com/office/drawing/2014/main" id="{0822B555-AA11-D4B9-1006-6B5F0EFFAE8F}"/>
              </a:ext>
            </a:extLst>
          </p:cNvPr>
          <p:cNvSpPr txBox="1"/>
          <p:nvPr/>
        </p:nvSpPr>
        <p:spPr>
          <a:xfrm>
            <a:off x="5226627" y="5527964"/>
            <a:ext cx="1483735" cy="369332"/>
          </a:xfrm>
          <a:prstGeom prst="rect">
            <a:avLst/>
          </a:prstGeom>
          <a:noFill/>
        </p:spPr>
        <p:txBody>
          <a:bodyPr wrap="square" rtlCol="0">
            <a:spAutoFit/>
          </a:bodyPr>
          <a:lstStyle/>
          <a:p>
            <a:r>
              <a:rPr lang="en-IN" dirty="0">
                <a:solidFill>
                  <a:schemeClr val="bg1"/>
                </a:solidFill>
              </a:rPr>
              <a:t>When n=3</a:t>
            </a:r>
            <a:endParaRPr lang="en-IN" dirty="0"/>
          </a:p>
        </p:txBody>
      </p:sp>
      <p:pic>
        <p:nvPicPr>
          <p:cNvPr id="17" name="Picture 16">
            <a:extLst>
              <a:ext uri="{FF2B5EF4-FFF2-40B4-BE49-F238E27FC236}">
                <a16:creationId xmlns:a16="http://schemas.microsoft.com/office/drawing/2014/main" id="{BAF780B5-D961-4108-13F3-B2344EA95B76}"/>
              </a:ext>
            </a:extLst>
          </p:cNvPr>
          <p:cNvPicPr>
            <a:picLocks noChangeAspect="1"/>
          </p:cNvPicPr>
          <p:nvPr/>
        </p:nvPicPr>
        <p:blipFill>
          <a:blip r:embed="rId4"/>
          <a:stretch>
            <a:fillRect/>
          </a:stretch>
        </p:blipFill>
        <p:spPr>
          <a:xfrm>
            <a:off x="2530214" y="1392912"/>
            <a:ext cx="9569971" cy="6183844"/>
          </a:xfrm>
          <a:prstGeom prst="rect">
            <a:avLst/>
          </a:prstGeom>
        </p:spPr>
      </p:pic>
    </p:spTree>
    <p:extLst>
      <p:ext uri="{BB962C8B-B14F-4D97-AF65-F5344CB8AC3E}">
        <p14:creationId xmlns:p14="http://schemas.microsoft.com/office/powerpoint/2010/main" val="2136167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dirty="0">
              <a:solidFill>
                <a:schemeClr val="bg1"/>
              </a:solidFill>
            </a:endParaRPr>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2182091" y="546563"/>
            <a:ext cx="7543800" cy="646331"/>
          </a:xfrm>
          <a:prstGeom prst="rect">
            <a:avLst/>
          </a:prstGeom>
          <a:noFill/>
        </p:spPr>
        <p:txBody>
          <a:bodyPr wrap="square" rtlCol="0">
            <a:spAutoFit/>
          </a:bodyPr>
          <a:lstStyle/>
          <a:p>
            <a:pPr algn="ctr"/>
            <a:r>
              <a:rPr lang="en-IN" sz="3600" b="1" dirty="0" err="1">
                <a:solidFill>
                  <a:schemeClr val="bg1"/>
                </a:solidFill>
              </a:rPr>
              <a:t>BERTopic</a:t>
            </a:r>
            <a:r>
              <a:rPr lang="en-IN" sz="3600" b="1" dirty="0">
                <a:solidFill>
                  <a:schemeClr val="bg1"/>
                </a:solidFill>
              </a:rPr>
              <a:t> with </a:t>
            </a:r>
            <a:r>
              <a:rPr lang="en-IN" sz="3600" b="1" dirty="0" err="1">
                <a:solidFill>
                  <a:schemeClr val="bg1"/>
                </a:solidFill>
              </a:rPr>
              <a:t>HDBScan</a:t>
            </a:r>
            <a:r>
              <a:rPr lang="en-IN" sz="3600" b="1" dirty="0">
                <a:solidFill>
                  <a:schemeClr val="bg1"/>
                </a:solidFill>
              </a:rPr>
              <a:t> for Clustering</a:t>
            </a:r>
          </a:p>
        </p:txBody>
      </p:sp>
      <p:sp>
        <p:nvSpPr>
          <p:cNvPr id="17" name="TextBox 16">
            <a:extLst>
              <a:ext uri="{FF2B5EF4-FFF2-40B4-BE49-F238E27FC236}">
                <a16:creationId xmlns:a16="http://schemas.microsoft.com/office/drawing/2014/main" id="{5A9F171A-39CD-1403-5CD9-ABC81CFEC671}"/>
              </a:ext>
            </a:extLst>
          </p:cNvPr>
          <p:cNvSpPr txBox="1"/>
          <p:nvPr/>
        </p:nvSpPr>
        <p:spPr>
          <a:xfrm>
            <a:off x="362621" y="2145341"/>
            <a:ext cx="1312135" cy="376517"/>
          </a:xfrm>
          <a:prstGeom prst="rect">
            <a:avLst/>
          </a:prstGeom>
          <a:noFill/>
        </p:spPr>
        <p:txBody>
          <a:bodyPr wrap="square" rtlCol="0">
            <a:spAutoFit/>
          </a:bodyPr>
          <a:lstStyle/>
          <a:p>
            <a:r>
              <a:rPr lang="en-US" dirty="0">
                <a:solidFill>
                  <a:schemeClr val="bg1"/>
                </a:solidFill>
              </a:rPr>
              <a:t>Top Words</a:t>
            </a:r>
          </a:p>
        </p:txBody>
      </p:sp>
      <p:pic>
        <p:nvPicPr>
          <p:cNvPr id="6" name="Picture 5">
            <a:extLst>
              <a:ext uri="{FF2B5EF4-FFF2-40B4-BE49-F238E27FC236}">
                <a16:creationId xmlns:a16="http://schemas.microsoft.com/office/drawing/2014/main" id="{BA00500C-D785-4F3F-3C59-8D7905F86789}"/>
              </a:ext>
            </a:extLst>
          </p:cNvPr>
          <p:cNvPicPr>
            <a:picLocks noChangeAspect="1"/>
          </p:cNvPicPr>
          <p:nvPr/>
        </p:nvPicPr>
        <p:blipFill>
          <a:blip r:embed="rId4"/>
          <a:stretch>
            <a:fillRect/>
          </a:stretch>
        </p:blipFill>
        <p:spPr>
          <a:xfrm>
            <a:off x="390149" y="3832779"/>
            <a:ext cx="7772400" cy="1329222"/>
          </a:xfrm>
          <a:prstGeom prst="rect">
            <a:avLst/>
          </a:prstGeom>
        </p:spPr>
      </p:pic>
      <p:pic>
        <p:nvPicPr>
          <p:cNvPr id="12" name="Picture 11">
            <a:extLst>
              <a:ext uri="{FF2B5EF4-FFF2-40B4-BE49-F238E27FC236}">
                <a16:creationId xmlns:a16="http://schemas.microsoft.com/office/drawing/2014/main" id="{AED7BB1E-8DF5-D228-349E-D6249E8C9915}"/>
              </a:ext>
            </a:extLst>
          </p:cNvPr>
          <p:cNvPicPr>
            <a:picLocks noChangeAspect="1"/>
          </p:cNvPicPr>
          <p:nvPr/>
        </p:nvPicPr>
        <p:blipFill>
          <a:blip r:embed="rId5"/>
          <a:stretch>
            <a:fillRect/>
          </a:stretch>
        </p:blipFill>
        <p:spPr>
          <a:xfrm>
            <a:off x="362621" y="2665007"/>
            <a:ext cx="7895607" cy="766445"/>
          </a:xfrm>
          <a:prstGeom prst="rect">
            <a:avLst/>
          </a:prstGeom>
        </p:spPr>
      </p:pic>
      <p:pic>
        <p:nvPicPr>
          <p:cNvPr id="18" name="Picture 17">
            <a:extLst>
              <a:ext uri="{FF2B5EF4-FFF2-40B4-BE49-F238E27FC236}">
                <a16:creationId xmlns:a16="http://schemas.microsoft.com/office/drawing/2014/main" id="{AA724383-60BD-ADC7-A3AF-3D9A565EB371}"/>
              </a:ext>
            </a:extLst>
          </p:cNvPr>
          <p:cNvPicPr>
            <a:picLocks noChangeAspect="1"/>
          </p:cNvPicPr>
          <p:nvPr/>
        </p:nvPicPr>
        <p:blipFill>
          <a:blip r:embed="rId6"/>
          <a:stretch>
            <a:fillRect/>
          </a:stretch>
        </p:blipFill>
        <p:spPr>
          <a:xfrm>
            <a:off x="200210" y="6134639"/>
            <a:ext cx="13494121" cy="792336"/>
          </a:xfrm>
          <a:prstGeom prst="rect">
            <a:avLst/>
          </a:prstGeom>
        </p:spPr>
      </p:pic>
      <p:sp>
        <p:nvSpPr>
          <p:cNvPr id="13" name="TextBox 12">
            <a:extLst>
              <a:ext uri="{FF2B5EF4-FFF2-40B4-BE49-F238E27FC236}">
                <a16:creationId xmlns:a16="http://schemas.microsoft.com/office/drawing/2014/main" id="{B53D601A-1D52-84BE-2A01-C79A2412E908}"/>
              </a:ext>
            </a:extLst>
          </p:cNvPr>
          <p:cNvSpPr txBox="1"/>
          <p:nvPr/>
        </p:nvSpPr>
        <p:spPr>
          <a:xfrm>
            <a:off x="9365866" y="3110419"/>
            <a:ext cx="3486150" cy="923330"/>
          </a:xfrm>
          <a:prstGeom prst="rect">
            <a:avLst/>
          </a:prstGeom>
          <a:noFill/>
        </p:spPr>
        <p:txBody>
          <a:bodyPr wrap="square">
            <a:spAutoFit/>
          </a:bodyPr>
          <a:lstStyle/>
          <a:p>
            <a:r>
              <a:rPr lang="en-IN" dirty="0">
                <a:hlinkClick r:id="rId7"/>
              </a:rPr>
              <a:t>https://colab.research.google.com/drive/1oE7Td27J1HIRZzy515M9JXAcZ3ZkaIoN?usp=sharing</a:t>
            </a:r>
            <a:endParaRPr lang="en-IN" dirty="0"/>
          </a:p>
        </p:txBody>
      </p:sp>
    </p:spTree>
    <p:extLst>
      <p:ext uri="{BB962C8B-B14F-4D97-AF65-F5344CB8AC3E}">
        <p14:creationId xmlns:p14="http://schemas.microsoft.com/office/powerpoint/2010/main" val="3757322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dirty="0">
              <a:solidFill>
                <a:schemeClr val="bg1"/>
              </a:solidFill>
            </a:endParaRPr>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2182091" y="546563"/>
            <a:ext cx="7543800" cy="1200329"/>
          </a:xfrm>
          <a:prstGeom prst="rect">
            <a:avLst/>
          </a:prstGeom>
          <a:noFill/>
        </p:spPr>
        <p:txBody>
          <a:bodyPr wrap="square" rtlCol="0">
            <a:spAutoFit/>
          </a:bodyPr>
          <a:lstStyle/>
          <a:p>
            <a:pPr algn="ctr"/>
            <a:r>
              <a:rPr lang="en-IN" sz="3600" b="1" dirty="0" err="1">
                <a:solidFill>
                  <a:schemeClr val="bg1"/>
                </a:solidFill>
              </a:rPr>
              <a:t>BERTopic</a:t>
            </a:r>
            <a:r>
              <a:rPr lang="en-IN" sz="3600" b="1" dirty="0">
                <a:solidFill>
                  <a:schemeClr val="bg1"/>
                </a:solidFill>
              </a:rPr>
              <a:t> with K-means for Clustering (n=5)</a:t>
            </a:r>
          </a:p>
        </p:txBody>
      </p:sp>
      <p:sp>
        <p:nvSpPr>
          <p:cNvPr id="17" name="TextBox 16">
            <a:extLst>
              <a:ext uri="{FF2B5EF4-FFF2-40B4-BE49-F238E27FC236}">
                <a16:creationId xmlns:a16="http://schemas.microsoft.com/office/drawing/2014/main" id="{5A9F171A-39CD-1403-5CD9-ABC81CFEC671}"/>
              </a:ext>
            </a:extLst>
          </p:cNvPr>
          <p:cNvSpPr txBox="1"/>
          <p:nvPr/>
        </p:nvSpPr>
        <p:spPr>
          <a:xfrm>
            <a:off x="362621" y="2145341"/>
            <a:ext cx="1312135" cy="376517"/>
          </a:xfrm>
          <a:prstGeom prst="rect">
            <a:avLst/>
          </a:prstGeom>
          <a:noFill/>
        </p:spPr>
        <p:txBody>
          <a:bodyPr wrap="square" rtlCol="0">
            <a:spAutoFit/>
          </a:bodyPr>
          <a:lstStyle/>
          <a:p>
            <a:r>
              <a:rPr lang="en-US" dirty="0">
                <a:solidFill>
                  <a:schemeClr val="bg1"/>
                </a:solidFill>
              </a:rPr>
              <a:t>Top Words</a:t>
            </a:r>
          </a:p>
        </p:txBody>
      </p:sp>
      <p:pic>
        <p:nvPicPr>
          <p:cNvPr id="14" name="Picture 13">
            <a:extLst>
              <a:ext uri="{FF2B5EF4-FFF2-40B4-BE49-F238E27FC236}">
                <a16:creationId xmlns:a16="http://schemas.microsoft.com/office/drawing/2014/main" id="{0DCFDBB8-C7A0-AB49-D146-803995287953}"/>
              </a:ext>
            </a:extLst>
          </p:cNvPr>
          <p:cNvPicPr>
            <a:picLocks noChangeAspect="1"/>
          </p:cNvPicPr>
          <p:nvPr/>
        </p:nvPicPr>
        <p:blipFill>
          <a:blip r:embed="rId4"/>
          <a:stretch>
            <a:fillRect/>
          </a:stretch>
        </p:blipFill>
        <p:spPr>
          <a:xfrm>
            <a:off x="608059" y="4257759"/>
            <a:ext cx="7772400" cy="1546446"/>
          </a:xfrm>
          <a:prstGeom prst="rect">
            <a:avLst/>
          </a:prstGeom>
        </p:spPr>
      </p:pic>
      <p:pic>
        <p:nvPicPr>
          <p:cNvPr id="15" name="Picture 14">
            <a:extLst>
              <a:ext uri="{FF2B5EF4-FFF2-40B4-BE49-F238E27FC236}">
                <a16:creationId xmlns:a16="http://schemas.microsoft.com/office/drawing/2014/main" id="{C4600253-4150-E7DC-CD26-19AEE7FE1F9C}"/>
              </a:ext>
            </a:extLst>
          </p:cNvPr>
          <p:cNvPicPr>
            <a:picLocks noChangeAspect="1"/>
          </p:cNvPicPr>
          <p:nvPr/>
        </p:nvPicPr>
        <p:blipFill>
          <a:blip r:embed="rId5"/>
          <a:stretch>
            <a:fillRect/>
          </a:stretch>
        </p:blipFill>
        <p:spPr>
          <a:xfrm>
            <a:off x="589912" y="2679364"/>
            <a:ext cx="7772400" cy="972997"/>
          </a:xfrm>
          <a:prstGeom prst="rect">
            <a:avLst/>
          </a:prstGeom>
        </p:spPr>
      </p:pic>
      <p:pic>
        <p:nvPicPr>
          <p:cNvPr id="16" name="Picture 15">
            <a:extLst>
              <a:ext uri="{FF2B5EF4-FFF2-40B4-BE49-F238E27FC236}">
                <a16:creationId xmlns:a16="http://schemas.microsoft.com/office/drawing/2014/main" id="{68EB2BFC-AED0-498C-E478-618FBE60F01D}"/>
              </a:ext>
            </a:extLst>
          </p:cNvPr>
          <p:cNvPicPr>
            <a:picLocks noChangeAspect="1"/>
          </p:cNvPicPr>
          <p:nvPr/>
        </p:nvPicPr>
        <p:blipFill>
          <a:blip r:embed="rId6"/>
          <a:stretch>
            <a:fillRect/>
          </a:stretch>
        </p:blipFill>
        <p:spPr>
          <a:xfrm>
            <a:off x="608059" y="6622732"/>
            <a:ext cx="13101922" cy="988598"/>
          </a:xfrm>
          <a:prstGeom prst="rect">
            <a:avLst/>
          </a:prstGeom>
        </p:spPr>
      </p:pic>
    </p:spTree>
    <p:extLst>
      <p:ext uri="{BB962C8B-B14F-4D97-AF65-F5344CB8AC3E}">
        <p14:creationId xmlns:p14="http://schemas.microsoft.com/office/powerpoint/2010/main" val="2458165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dirty="0">
              <a:solidFill>
                <a:schemeClr val="bg1"/>
              </a:solidFill>
            </a:endParaRPr>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2182091" y="546563"/>
            <a:ext cx="7543800" cy="1200329"/>
          </a:xfrm>
          <a:prstGeom prst="rect">
            <a:avLst/>
          </a:prstGeom>
          <a:noFill/>
        </p:spPr>
        <p:txBody>
          <a:bodyPr wrap="square" rtlCol="0">
            <a:spAutoFit/>
          </a:bodyPr>
          <a:lstStyle/>
          <a:p>
            <a:pPr algn="ctr"/>
            <a:r>
              <a:rPr lang="en-IN" sz="3600" b="1" dirty="0" err="1">
                <a:solidFill>
                  <a:schemeClr val="bg1"/>
                </a:solidFill>
              </a:rPr>
              <a:t>BERTopic</a:t>
            </a:r>
            <a:r>
              <a:rPr lang="en-IN" sz="3600" b="1" dirty="0">
                <a:solidFill>
                  <a:schemeClr val="bg1"/>
                </a:solidFill>
              </a:rPr>
              <a:t> with K-means for Clustering (n=4)</a:t>
            </a:r>
          </a:p>
        </p:txBody>
      </p:sp>
      <p:sp>
        <p:nvSpPr>
          <p:cNvPr id="17" name="TextBox 16">
            <a:extLst>
              <a:ext uri="{FF2B5EF4-FFF2-40B4-BE49-F238E27FC236}">
                <a16:creationId xmlns:a16="http://schemas.microsoft.com/office/drawing/2014/main" id="{5A9F171A-39CD-1403-5CD9-ABC81CFEC671}"/>
              </a:ext>
            </a:extLst>
          </p:cNvPr>
          <p:cNvSpPr txBox="1"/>
          <p:nvPr/>
        </p:nvSpPr>
        <p:spPr>
          <a:xfrm>
            <a:off x="362621" y="2145341"/>
            <a:ext cx="1312135" cy="376517"/>
          </a:xfrm>
          <a:prstGeom prst="rect">
            <a:avLst/>
          </a:prstGeom>
          <a:noFill/>
        </p:spPr>
        <p:txBody>
          <a:bodyPr wrap="square" rtlCol="0">
            <a:spAutoFit/>
          </a:bodyPr>
          <a:lstStyle/>
          <a:p>
            <a:r>
              <a:rPr lang="en-US" dirty="0">
                <a:solidFill>
                  <a:schemeClr val="bg1"/>
                </a:solidFill>
              </a:rPr>
              <a:t>Top Words</a:t>
            </a:r>
          </a:p>
        </p:txBody>
      </p:sp>
      <p:pic>
        <p:nvPicPr>
          <p:cNvPr id="6" name="Picture 5">
            <a:extLst>
              <a:ext uri="{FF2B5EF4-FFF2-40B4-BE49-F238E27FC236}">
                <a16:creationId xmlns:a16="http://schemas.microsoft.com/office/drawing/2014/main" id="{CD29195A-4D92-CD78-E8C6-956386653AE1}"/>
              </a:ext>
            </a:extLst>
          </p:cNvPr>
          <p:cNvPicPr>
            <a:picLocks noChangeAspect="1"/>
          </p:cNvPicPr>
          <p:nvPr/>
        </p:nvPicPr>
        <p:blipFill>
          <a:blip r:embed="rId4"/>
          <a:stretch>
            <a:fillRect/>
          </a:stretch>
        </p:blipFill>
        <p:spPr>
          <a:xfrm>
            <a:off x="608058" y="4204986"/>
            <a:ext cx="8435189" cy="1502757"/>
          </a:xfrm>
          <a:prstGeom prst="rect">
            <a:avLst/>
          </a:prstGeom>
        </p:spPr>
      </p:pic>
      <p:pic>
        <p:nvPicPr>
          <p:cNvPr id="9" name="Picture 8">
            <a:extLst>
              <a:ext uri="{FF2B5EF4-FFF2-40B4-BE49-F238E27FC236}">
                <a16:creationId xmlns:a16="http://schemas.microsoft.com/office/drawing/2014/main" id="{1BC753D5-FF0E-540C-B003-8B4C3D3B0FAE}"/>
              </a:ext>
            </a:extLst>
          </p:cNvPr>
          <p:cNvPicPr>
            <a:picLocks noChangeAspect="1"/>
          </p:cNvPicPr>
          <p:nvPr/>
        </p:nvPicPr>
        <p:blipFill>
          <a:blip r:embed="rId5"/>
          <a:stretch>
            <a:fillRect/>
          </a:stretch>
        </p:blipFill>
        <p:spPr>
          <a:xfrm>
            <a:off x="608058" y="2733691"/>
            <a:ext cx="8654139" cy="918670"/>
          </a:xfrm>
          <a:prstGeom prst="rect">
            <a:avLst/>
          </a:prstGeom>
        </p:spPr>
      </p:pic>
      <p:pic>
        <p:nvPicPr>
          <p:cNvPr id="12" name="Picture 11">
            <a:extLst>
              <a:ext uri="{FF2B5EF4-FFF2-40B4-BE49-F238E27FC236}">
                <a16:creationId xmlns:a16="http://schemas.microsoft.com/office/drawing/2014/main" id="{04AD99CF-5477-CD49-493E-88E0C2D5CDD9}"/>
              </a:ext>
            </a:extLst>
          </p:cNvPr>
          <p:cNvPicPr>
            <a:picLocks noChangeAspect="1"/>
          </p:cNvPicPr>
          <p:nvPr/>
        </p:nvPicPr>
        <p:blipFill>
          <a:blip r:embed="rId6"/>
          <a:stretch>
            <a:fillRect/>
          </a:stretch>
        </p:blipFill>
        <p:spPr>
          <a:xfrm>
            <a:off x="608059" y="6563359"/>
            <a:ext cx="12375956" cy="705597"/>
          </a:xfrm>
          <a:prstGeom prst="rect">
            <a:avLst/>
          </a:prstGeom>
        </p:spPr>
      </p:pic>
    </p:spTree>
    <p:extLst>
      <p:ext uri="{BB962C8B-B14F-4D97-AF65-F5344CB8AC3E}">
        <p14:creationId xmlns:p14="http://schemas.microsoft.com/office/powerpoint/2010/main" val="2790590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dirty="0">
              <a:solidFill>
                <a:schemeClr val="bg1"/>
              </a:solidFill>
            </a:endParaRPr>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2182091" y="546563"/>
            <a:ext cx="7543800" cy="1754326"/>
          </a:xfrm>
          <a:prstGeom prst="rect">
            <a:avLst/>
          </a:prstGeom>
          <a:noFill/>
        </p:spPr>
        <p:txBody>
          <a:bodyPr wrap="square" rtlCol="0">
            <a:spAutoFit/>
          </a:bodyPr>
          <a:lstStyle/>
          <a:p>
            <a:pPr algn="ctr"/>
            <a:r>
              <a:rPr lang="en-IN" sz="3600" b="1" dirty="0" err="1">
                <a:solidFill>
                  <a:schemeClr val="bg1"/>
                </a:solidFill>
              </a:rPr>
              <a:t>BERTopic</a:t>
            </a:r>
            <a:r>
              <a:rPr lang="en-IN" sz="3600" b="1" dirty="0">
                <a:solidFill>
                  <a:schemeClr val="bg1"/>
                </a:solidFill>
              </a:rPr>
              <a:t> with K-means for Clustering (n=5)  and Llama2 as Representation Model</a:t>
            </a:r>
          </a:p>
        </p:txBody>
      </p:sp>
      <p:sp>
        <p:nvSpPr>
          <p:cNvPr id="17" name="TextBox 16">
            <a:extLst>
              <a:ext uri="{FF2B5EF4-FFF2-40B4-BE49-F238E27FC236}">
                <a16:creationId xmlns:a16="http://schemas.microsoft.com/office/drawing/2014/main" id="{5A9F171A-39CD-1403-5CD9-ABC81CFEC671}"/>
              </a:ext>
            </a:extLst>
          </p:cNvPr>
          <p:cNvSpPr txBox="1"/>
          <p:nvPr/>
        </p:nvSpPr>
        <p:spPr>
          <a:xfrm>
            <a:off x="362621" y="2145341"/>
            <a:ext cx="1312135" cy="376517"/>
          </a:xfrm>
          <a:prstGeom prst="rect">
            <a:avLst/>
          </a:prstGeom>
          <a:noFill/>
        </p:spPr>
        <p:txBody>
          <a:bodyPr wrap="square" rtlCol="0">
            <a:spAutoFit/>
          </a:bodyPr>
          <a:lstStyle/>
          <a:p>
            <a:r>
              <a:rPr lang="en-US" dirty="0">
                <a:solidFill>
                  <a:schemeClr val="bg1"/>
                </a:solidFill>
              </a:rPr>
              <a:t>Top Words</a:t>
            </a:r>
          </a:p>
        </p:txBody>
      </p:sp>
      <p:pic>
        <p:nvPicPr>
          <p:cNvPr id="13" name="Picture 12">
            <a:extLst>
              <a:ext uri="{FF2B5EF4-FFF2-40B4-BE49-F238E27FC236}">
                <a16:creationId xmlns:a16="http://schemas.microsoft.com/office/drawing/2014/main" id="{2A3E57DA-BD3E-A629-8878-6085D072B8BD}"/>
              </a:ext>
            </a:extLst>
          </p:cNvPr>
          <p:cNvPicPr>
            <a:picLocks noChangeAspect="1"/>
          </p:cNvPicPr>
          <p:nvPr/>
        </p:nvPicPr>
        <p:blipFill>
          <a:blip r:embed="rId4"/>
          <a:stretch>
            <a:fillRect/>
          </a:stretch>
        </p:blipFill>
        <p:spPr>
          <a:xfrm>
            <a:off x="600610" y="2759289"/>
            <a:ext cx="8138339" cy="1015780"/>
          </a:xfrm>
          <a:prstGeom prst="rect">
            <a:avLst/>
          </a:prstGeom>
        </p:spPr>
      </p:pic>
      <p:pic>
        <p:nvPicPr>
          <p:cNvPr id="14" name="Picture 13">
            <a:extLst>
              <a:ext uri="{FF2B5EF4-FFF2-40B4-BE49-F238E27FC236}">
                <a16:creationId xmlns:a16="http://schemas.microsoft.com/office/drawing/2014/main" id="{036F1B91-2358-CF9F-1B29-8397C9175F27}"/>
              </a:ext>
            </a:extLst>
          </p:cNvPr>
          <p:cNvPicPr>
            <a:picLocks noChangeAspect="1"/>
          </p:cNvPicPr>
          <p:nvPr/>
        </p:nvPicPr>
        <p:blipFill>
          <a:blip r:embed="rId5"/>
          <a:stretch>
            <a:fillRect/>
          </a:stretch>
        </p:blipFill>
        <p:spPr>
          <a:xfrm>
            <a:off x="608059" y="4233468"/>
            <a:ext cx="8130890" cy="1689535"/>
          </a:xfrm>
          <a:prstGeom prst="rect">
            <a:avLst/>
          </a:prstGeom>
        </p:spPr>
      </p:pic>
      <p:pic>
        <p:nvPicPr>
          <p:cNvPr id="15" name="Picture 14">
            <a:extLst>
              <a:ext uri="{FF2B5EF4-FFF2-40B4-BE49-F238E27FC236}">
                <a16:creationId xmlns:a16="http://schemas.microsoft.com/office/drawing/2014/main" id="{E9FFE32F-BEB0-322D-72F4-42E0AFF3AF1A}"/>
              </a:ext>
            </a:extLst>
          </p:cNvPr>
          <p:cNvPicPr>
            <a:picLocks noChangeAspect="1"/>
          </p:cNvPicPr>
          <p:nvPr/>
        </p:nvPicPr>
        <p:blipFill>
          <a:blip r:embed="rId6"/>
          <a:stretch>
            <a:fillRect/>
          </a:stretch>
        </p:blipFill>
        <p:spPr>
          <a:xfrm>
            <a:off x="600610" y="6836688"/>
            <a:ext cx="7226300" cy="1054100"/>
          </a:xfrm>
          <a:prstGeom prst="rect">
            <a:avLst/>
          </a:prstGeom>
        </p:spPr>
      </p:pic>
      <p:sp>
        <p:nvSpPr>
          <p:cNvPr id="16" name="TextBox 15">
            <a:extLst>
              <a:ext uri="{FF2B5EF4-FFF2-40B4-BE49-F238E27FC236}">
                <a16:creationId xmlns:a16="http://schemas.microsoft.com/office/drawing/2014/main" id="{0C0E8B79-5ADC-A5E6-2226-37400029EC1A}"/>
              </a:ext>
            </a:extLst>
          </p:cNvPr>
          <p:cNvSpPr txBox="1"/>
          <p:nvPr/>
        </p:nvSpPr>
        <p:spPr>
          <a:xfrm>
            <a:off x="362621" y="6253400"/>
            <a:ext cx="2815446" cy="369332"/>
          </a:xfrm>
          <a:prstGeom prst="rect">
            <a:avLst/>
          </a:prstGeom>
          <a:noFill/>
        </p:spPr>
        <p:txBody>
          <a:bodyPr wrap="square" rtlCol="0">
            <a:spAutoFit/>
          </a:bodyPr>
          <a:lstStyle/>
          <a:p>
            <a:r>
              <a:rPr lang="en-US" dirty="0">
                <a:solidFill>
                  <a:schemeClr val="bg1"/>
                </a:solidFill>
              </a:rPr>
              <a:t>Topic Titles:</a:t>
            </a:r>
          </a:p>
        </p:txBody>
      </p:sp>
    </p:spTree>
    <p:extLst>
      <p:ext uri="{BB962C8B-B14F-4D97-AF65-F5344CB8AC3E}">
        <p14:creationId xmlns:p14="http://schemas.microsoft.com/office/powerpoint/2010/main" val="1342171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492562" y="0"/>
            <a:ext cx="13137838" cy="7728829"/>
          </a:xfrm>
          <a:prstGeom prst="rect">
            <a:avLst/>
          </a:prstGeom>
          <a:solidFill>
            <a:srgbClr val="0D0A2C">
              <a:alpha val="75000"/>
            </a:srgbClr>
          </a:solidFill>
          <a:ln/>
        </p:spPr>
        <p:txBody>
          <a:bodyPr/>
          <a:lstStyle/>
          <a:p>
            <a:endParaRPr lang="en-IN" dirty="0">
              <a:solidFill>
                <a:schemeClr val="bg1"/>
              </a:solidFill>
            </a:endParaRPr>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2182091" y="546563"/>
            <a:ext cx="7543800" cy="646331"/>
          </a:xfrm>
          <a:prstGeom prst="rect">
            <a:avLst/>
          </a:prstGeom>
          <a:noFill/>
        </p:spPr>
        <p:txBody>
          <a:bodyPr wrap="square" rtlCol="0">
            <a:spAutoFit/>
          </a:bodyPr>
          <a:lstStyle/>
          <a:p>
            <a:pPr algn="ctr"/>
            <a:r>
              <a:rPr lang="en-IN" sz="3600" b="1" dirty="0">
                <a:solidFill>
                  <a:schemeClr val="bg1"/>
                </a:solidFill>
              </a:rPr>
              <a:t>                  Supervised Learning- Results</a:t>
            </a:r>
          </a:p>
        </p:txBody>
      </p:sp>
      <p:pic>
        <p:nvPicPr>
          <p:cNvPr id="2050" name="Picture 2">
            <a:extLst>
              <a:ext uri="{FF2B5EF4-FFF2-40B4-BE49-F238E27FC236}">
                <a16:creationId xmlns:a16="http://schemas.microsoft.com/office/drawing/2014/main" id="{9C85FA17-6220-087D-3DC3-460DCA8308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6821" y="3607636"/>
            <a:ext cx="7576757" cy="42759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CF99B79-680A-DA9E-D2E4-4FBD8B845A2F}"/>
              </a:ext>
            </a:extLst>
          </p:cNvPr>
          <p:cNvPicPr>
            <a:picLocks noChangeAspect="1"/>
          </p:cNvPicPr>
          <p:nvPr/>
        </p:nvPicPr>
        <p:blipFill>
          <a:blip r:embed="rId5"/>
          <a:stretch>
            <a:fillRect/>
          </a:stretch>
        </p:blipFill>
        <p:spPr>
          <a:xfrm>
            <a:off x="2697790" y="1349882"/>
            <a:ext cx="8951212" cy="1603361"/>
          </a:xfrm>
          <a:prstGeom prst="rect">
            <a:avLst/>
          </a:prstGeom>
        </p:spPr>
      </p:pic>
      <p:sp>
        <p:nvSpPr>
          <p:cNvPr id="15" name="TextBox 14">
            <a:extLst>
              <a:ext uri="{FF2B5EF4-FFF2-40B4-BE49-F238E27FC236}">
                <a16:creationId xmlns:a16="http://schemas.microsoft.com/office/drawing/2014/main" id="{E8A4DFFD-CEA4-5088-72AC-44967A80D4FC}"/>
              </a:ext>
            </a:extLst>
          </p:cNvPr>
          <p:cNvSpPr txBox="1"/>
          <p:nvPr/>
        </p:nvSpPr>
        <p:spPr>
          <a:xfrm>
            <a:off x="117756" y="3653135"/>
            <a:ext cx="3030689" cy="1754326"/>
          </a:xfrm>
          <a:prstGeom prst="rect">
            <a:avLst/>
          </a:prstGeom>
          <a:noFill/>
        </p:spPr>
        <p:txBody>
          <a:bodyPr wrap="square">
            <a:spAutoFit/>
          </a:bodyPr>
          <a:lstStyle/>
          <a:p>
            <a:endParaRPr lang="en-IN" dirty="0">
              <a:solidFill>
                <a:srgbClr val="0563C1"/>
              </a:solidFill>
              <a:hlinkClick r:id="rId6">
                <a:extLst>
                  <a:ext uri="{A12FA001-AC4F-418D-AE19-62706E023703}">
                    <ahyp:hlinkClr xmlns:ahyp="http://schemas.microsoft.com/office/drawing/2018/hyperlinkcolor" val="tx"/>
                  </a:ext>
                </a:extLst>
              </a:hlinkClick>
            </a:endParaRPr>
          </a:p>
          <a:p>
            <a:r>
              <a:rPr lang="en-IN" dirty="0">
                <a:solidFill>
                  <a:schemeClr val="bg1"/>
                </a:solidFill>
                <a:hlinkClick r:id="rId6">
                  <a:extLst>
                    <a:ext uri="{A12FA001-AC4F-418D-AE19-62706E023703}">
                      <ahyp:hlinkClr xmlns:ahyp="http://schemas.microsoft.com/office/drawing/2018/hyperlinkcolor" val="tx"/>
                    </a:ext>
                  </a:extLst>
                </a:hlinkClick>
              </a:rPr>
              <a:t>Code:</a:t>
            </a:r>
            <a:endParaRPr lang="en-IN" dirty="0">
              <a:solidFill>
                <a:srgbClr val="0563C1"/>
              </a:solidFill>
              <a:hlinkClick r:id="rId6">
                <a:extLst>
                  <a:ext uri="{A12FA001-AC4F-418D-AE19-62706E023703}">
                    <ahyp:hlinkClr xmlns:ahyp="http://schemas.microsoft.com/office/drawing/2018/hyperlinkcolor" val="tx"/>
                  </a:ext>
                </a:extLst>
              </a:hlinkClick>
            </a:endParaRPr>
          </a:p>
          <a:p>
            <a:r>
              <a:rPr lang="en-IN" dirty="0">
                <a:solidFill>
                  <a:srgbClr val="0563C1"/>
                </a:solidFill>
                <a:hlinkClick r:id="rId6">
                  <a:extLst>
                    <a:ext uri="{A12FA001-AC4F-418D-AE19-62706E023703}">
                      <ahyp:hlinkClr xmlns:ahyp="http://schemas.microsoft.com/office/drawing/2018/hyperlinkcolor" val="tx"/>
                    </a:ext>
                  </a:extLst>
                </a:hlinkClick>
              </a:rPr>
              <a:t>https://colab.research.google.com/drive/1sVlfjb8yGWMuyszJSjpBmlTDTpE06-Yl?usp=sharing</a:t>
            </a:r>
            <a:endParaRPr lang="en-IN" dirty="0"/>
          </a:p>
        </p:txBody>
      </p:sp>
    </p:spTree>
    <p:extLst>
      <p:ext uri="{BB962C8B-B14F-4D97-AF65-F5344CB8AC3E}">
        <p14:creationId xmlns:p14="http://schemas.microsoft.com/office/powerpoint/2010/main" val="3653591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5B934442-B4E6-F940-D003-248E35EDBAE4}"/>
              </a:ext>
            </a:extLst>
          </p:cNvPr>
          <p:cNvSpPr/>
          <p:nvPr/>
        </p:nvSpPr>
        <p:spPr>
          <a:xfrm>
            <a:off x="0" y="0"/>
            <a:ext cx="14630400" cy="8229600"/>
          </a:xfrm>
          <a:prstGeom prst="rect">
            <a:avLst/>
          </a:prstGeom>
          <a:solidFill>
            <a:srgbClr val="0D0A2C">
              <a:alpha val="75000"/>
            </a:srgbClr>
          </a:solidFill>
          <a:ln/>
        </p:spPr>
        <p:txBody>
          <a:bodyPr/>
          <a:lstStyle/>
          <a:p>
            <a:endParaRPr lang="en-IN" dirty="0"/>
          </a:p>
        </p:txBody>
      </p:sp>
      <p:sp>
        <p:nvSpPr>
          <p:cNvPr id="3" name="TextBox 2">
            <a:extLst>
              <a:ext uri="{FF2B5EF4-FFF2-40B4-BE49-F238E27FC236}">
                <a16:creationId xmlns:a16="http://schemas.microsoft.com/office/drawing/2014/main" id="{469C9FBC-288D-F91D-BAF2-E396C2E8F349}"/>
              </a:ext>
            </a:extLst>
          </p:cNvPr>
          <p:cNvSpPr txBox="1"/>
          <p:nvPr/>
        </p:nvSpPr>
        <p:spPr>
          <a:xfrm>
            <a:off x="2577507" y="535084"/>
            <a:ext cx="7543800" cy="1323439"/>
          </a:xfrm>
          <a:prstGeom prst="rect">
            <a:avLst/>
          </a:prstGeom>
          <a:noFill/>
        </p:spPr>
        <p:txBody>
          <a:bodyPr wrap="square" rtlCol="0">
            <a:spAutoFit/>
          </a:bodyPr>
          <a:lstStyle/>
          <a:p>
            <a:pPr algn="ctr"/>
            <a:r>
              <a:rPr lang="en-CA" sz="4400" b="1" dirty="0">
                <a:solidFill>
                  <a:schemeClr val="bg1"/>
                </a:solidFill>
              </a:rPr>
              <a:t>Data Collection</a:t>
            </a:r>
            <a:endParaRPr lang="en-IN" sz="4400" b="1" dirty="0">
              <a:solidFill>
                <a:schemeClr val="bg1"/>
              </a:solidFill>
            </a:endParaRPr>
          </a:p>
          <a:p>
            <a:pPr algn="ctr"/>
            <a:endParaRPr lang="en-IN" sz="3600" b="1" dirty="0">
              <a:solidFill>
                <a:schemeClr val="bg1"/>
              </a:solidFill>
            </a:endParaRPr>
          </a:p>
        </p:txBody>
      </p:sp>
      <p:sp>
        <p:nvSpPr>
          <p:cNvPr id="11" name="TextBox 10">
            <a:extLst>
              <a:ext uri="{FF2B5EF4-FFF2-40B4-BE49-F238E27FC236}">
                <a16:creationId xmlns:a16="http://schemas.microsoft.com/office/drawing/2014/main" id="{00D11D11-A1F6-0BE7-A372-1E668114721C}"/>
              </a:ext>
            </a:extLst>
          </p:cNvPr>
          <p:cNvSpPr txBox="1"/>
          <p:nvPr/>
        </p:nvSpPr>
        <p:spPr>
          <a:xfrm>
            <a:off x="697034" y="2270039"/>
            <a:ext cx="8081319"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Subreddit Selection</a:t>
            </a:r>
          </a:p>
          <a:p>
            <a:pPr marL="742950" lvl="1" indent="-285750">
              <a:buFont typeface="Arial" panose="020B0604020202020204" pitchFamily="34" charset="0"/>
              <a:buChar char="•"/>
            </a:pPr>
            <a:r>
              <a:rPr lang="en-US" sz="2000" dirty="0">
                <a:solidFill>
                  <a:schemeClr val="bg1"/>
                </a:solidFill>
              </a:rPr>
              <a:t>Smaller fandoms for more fan interaction</a:t>
            </a:r>
          </a:p>
          <a:p>
            <a:pPr marL="742950" lvl="1" indent="-285750">
              <a:buFont typeface="Arial" panose="020B0604020202020204" pitchFamily="34" charset="0"/>
              <a:buChar char="•"/>
            </a:pPr>
            <a:r>
              <a:rPr lang="en-US" sz="2000" dirty="0">
                <a:solidFill>
                  <a:schemeClr val="bg1"/>
                </a:solidFill>
              </a:rPr>
              <a:t>Subreddits Used: SF9, EXO, Red Velvet, Twice, Super Junior</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Data Collection:</a:t>
            </a:r>
          </a:p>
          <a:p>
            <a:pPr marL="742950" lvl="1" indent="-285750">
              <a:buFont typeface="Arial" panose="020B0604020202020204" pitchFamily="34" charset="0"/>
              <a:buChar char="•"/>
            </a:pPr>
            <a:r>
              <a:rPr lang="en-US" sz="2000" dirty="0">
                <a:solidFill>
                  <a:schemeClr val="bg1"/>
                </a:solidFill>
              </a:rPr>
              <a:t>Using PRAW for data collection</a:t>
            </a:r>
          </a:p>
          <a:p>
            <a:pPr marL="742950" lvl="1" indent="-285750">
              <a:buFont typeface="Arial" panose="020B0604020202020204" pitchFamily="34" charset="0"/>
              <a:buChar char="•"/>
            </a:pPr>
            <a:r>
              <a:rPr lang="en-US" sz="2000" dirty="0">
                <a:solidFill>
                  <a:schemeClr val="bg1"/>
                </a:solidFill>
              </a:rPr>
              <a:t>Filtered and Unfiltered data for all subreddits</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Filtering:</a:t>
            </a:r>
          </a:p>
          <a:p>
            <a:pPr marL="742950" lvl="1" indent="-285750">
              <a:buFont typeface="Arial" panose="020B0604020202020204" pitchFamily="34" charset="0"/>
              <a:buChar char="•"/>
            </a:pPr>
            <a:r>
              <a:rPr lang="en-US" sz="2000" dirty="0">
                <a:solidFill>
                  <a:schemeClr val="bg1"/>
                </a:solidFill>
              </a:rPr>
              <a:t>Filtered using the keyword list from last year</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Manual Labeling:</a:t>
            </a:r>
          </a:p>
          <a:p>
            <a:pPr marL="742950" lvl="1" indent="-285750">
              <a:buFont typeface="Arial" panose="020B0604020202020204" pitchFamily="34" charset="0"/>
              <a:buChar char="•"/>
            </a:pPr>
            <a:r>
              <a:rPr lang="en-US" sz="2000" dirty="0">
                <a:solidFill>
                  <a:schemeClr val="bg1"/>
                </a:solidFill>
              </a:rPr>
              <a:t>Chose SF9 for manual labeling</a:t>
            </a:r>
          </a:p>
          <a:p>
            <a:pPr marL="742950" lvl="1" indent="-285750">
              <a:buFont typeface="Arial" panose="020B0604020202020204" pitchFamily="34" charset="0"/>
              <a:buChar char="•"/>
            </a:pPr>
            <a:r>
              <a:rPr lang="en-US" sz="2000" dirty="0">
                <a:solidFill>
                  <a:schemeClr val="bg1"/>
                </a:solidFill>
              </a:rPr>
              <a:t>Categories: Emotional, Informational, Appraisal, Instrumental</a:t>
            </a:r>
          </a:p>
        </p:txBody>
      </p:sp>
      <p:pic>
        <p:nvPicPr>
          <p:cNvPr id="1026" name="Picture 2" descr="3. Types of social support. | Download Scientific Diagram">
            <a:extLst>
              <a:ext uri="{FF2B5EF4-FFF2-40B4-BE49-F238E27FC236}">
                <a16:creationId xmlns:a16="http://schemas.microsoft.com/office/drawing/2014/main" id="{807B3588-5708-9248-C89E-2BC97AC792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5199" y="1558356"/>
            <a:ext cx="6141322" cy="4956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843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492562" y="0"/>
            <a:ext cx="13137838" cy="7728829"/>
          </a:xfrm>
          <a:prstGeom prst="rect">
            <a:avLst/>
          </a:prstGeom>
          <a:solidFill>
            <a:srgbClr val="0D0A2C">
              <a:alpha val="75000"/>
            </a:srgbClr>
          </a:solidFill>
          <a:ln/>
        </p:spPr>
        <p:txBody>
          <a:bodyPr/>
          <a:lstStyle/>
          <a:p>
            <a:endParaRPr lang="en-IN" dirty="0">
              <a:solidFill>
                <a:schemeClr val="bg1"/>
              </a:solidFill>
            </a:endParaRPr>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2182091" y="546563"/>
            <a:ext cx="7543800" cy="646331"/>
          </a:xfrm>
          <a:prstGeom prst="rect">
            <a:avLst/>
          </a:prstGeom>
          <a:noFill/>
        </p:spPr>
        <p:txBody>
          <a:bodyPr wrap="square" rtlCol="0">
            <a:spAutoFit/>
          </a:bodyPr>
          <a:lstStyle/>
          <a:p>
            <a:pPr algn="ctr"/>
            <a:r>
              <a:rPr lang="en-IN" sz="3600" b="1" dirty="0">
                <a:solidFill>
                  <a:schemeClr val="bg1"/>
                </a:solidFill>
              </a:rPr>
              <a:t>                  Supervised Learning</a:t>
            </a:r>
          </a:p>
        </p:txBody>
      </p:sp>
      <p:pic>
        <p:nvPicPr>
          <p:cNvPr id="16" name="Picture 15">
            <a:extLst>
              <a:ext uri="{FF2B5EF4-FFF2-40B4-BE49-F238E27FC236}">
                <a16:creationId xmlns:a16="http://schemas.microsoft.com/office/drawing/2014/main" id="{23C17641-6E32-D3DA-4281-543D190356A8}"/>
              </a:ext>
            </a:extLst>
          </p:cNvPr>
          <p:cNvPicPr>
            <a:picLocks noChangeAspect="1"/>
          </p:cNvPicPr>
          <p:nvPr/>
        </p:nvPicPr>
        <p:blipFill>
          <a:blip r:embed="rId4"/>
          <a:stretch>
            <a:fillRect/>
          </a:stretch>
        </p:blipFill>
        <p:spPr>
          <a:xfrm>
            <a:off x="3535351" y="4953806"/>
            <a:ext cx="7946604" cy="2836894"/>
          </a:xfrm>
          <a:prstGeom prst="rect">
            <a:avLst/>
          </a:prstGeom>
        </p:spPr>
      </p:pic>
      <p:pic>
        <p:nvPicPr>
          <p:cNvPr id="14" name="Picture 13">
            <a:extLst>
              <a:ext uri="{FF2B5EF4-FFF2-40B4-BE49-F238E27FC236}">
                <a16:creationId xmlns:a16="http://schemas.microsoft.com/office/drawing/2014/main" id="{66AF8726-E51F-3C42-A18A-D612B0EB36D3}"/>
              </a:ext>
            </a:extLst>
          </p:cNvPr>
          <p:cNvPicPr>
            <a:picLocks noChangeAspect="1"/>
          </p:cNvPicPr>
          <p:nvPr/>
        </p:nvPicPr>
        <p:blipFill>
          <a:blip r:embed="rId5"/>
          <a:stretch>
            <a:fillRect/>
          </a:stretch>
        </p:blipFill>
        <p:spPr>
          <a:xfrm>
            <a:off x="936069" y="1659788"/>
            <a:ext cx="12901372" cy="3000520"/>
          </a:xfrm>
          <a:prstGeom prst="rect">
            <a:avLst/>
          </a:prstGeom>
        </p:spPr>
      </p:pic>
    </p:spTree>
    <p:extLst>
      <p:ext uri="{BB962C8B-B14F-4D97-AF65-F5344CB8AC3E}">
        <p14:creationId xmlns:p14="http://schemas.microsoft.com/office/powerpoint/2010/main" val="3130069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89739" y="-162978"/>
            <a:ext cx="15772519" cy="8872042"/>
          </a:xfrm>
          <a:prstGeom prst="rect">
            <a:avLst/>
          </a:prstGeom>
        </p:spPr>
      </p:pic>
      <p:sp>
        <p:nvSpPr>
          <p:cNvPr id="3" name="Shape 0"/>
          <p:cNvSpPr/>
          <p:nvPr/>
        </p:nvSpPr>
        <p:spPr>
          <a:xfrm>
            <a:off x="-2375107" y="1741226"/>
            <a:ext cx="1506608" cy="3784153"/>
          </a:xfrm>
          <a:prstGeom prst="rect">
            <a:avLst/>
          </a:prstGeom>
          <a:solidFill>
            <a:srgbClr val="0D0A2C">
              <a:alpha val="75000"/>
            </a:srgbClr>
          </a:solidFill>
          <a:ln/>
        </p:spPr>
        <p:txBody>
          <a:bodyPr/>
          <a:lstStyle/>
          <a:p>
            <a:endParaRPr lang="en-IN" dirty="0">
              <a:solidFill>
                <a:schemeClr val="bg1"/>
              </a:solidFill>
            </a:endParaRPr>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2182091" y="546563"/>
            <a:ext cx="7543800" cy="646331"/>
          </a:xfrm>
          <a:prstGeom prst="rect">
            <a:avLst/>
          </a:prstGeom>
          <a:noFill/>
        </p:spPr>
        <p:txBody>
          <a:bodyPr wrap="square" rtlCol="0">
            <a:spAutoFit/>
          </a:bodyPr>
          <a:lstStyle/>
          <a:p>
            <a:pPr algn="ctr"/>
            <a:r>
              <a:rPr lang="en-IN" sz="3600" b="1" dirty="0">
                <a:solidFill>
                  <a:schemeClr val="bg1"/>
                </a:solidFill>
              </a:rPr>
              <a:t>                       Supervised Learning- SVM</a:t>
            </a:r>
          </a:p>
        </p:txBody>
      </p:sp>
      <p:pic>
        <p:nvPicPr>
          <p:cNvPr id="4098" name="Picture 2">
            <a:extLst>
              <a:ext uri="{FF2B5EF4-FFF2-40B4-BE49-F238E27FC236}">
                <a16:creationId xmlns:a16="http://schemas.microsoft.com/office/drawing/2014/main" id="{43E6FDFF-C570-8951-63BF-A8B9C5B4A0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0388" y="2258208"/>
            <a:ext cx="5636428" cy="49953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4A9A6CA-6AFA-2D0D-77F7-BACBA2E57907}"/>
              </a:ext>
            </a:extLst>
          </p:cNvPr>
          <p:cNvPicPr>
            <a:picLocks noChangeAspect="1"/>
          </p:cNvPicPr>
          <p:nvPr/>
        </p:nvPicPr>
        <p:blipFill>
          <a:blip r:embed="rId5"/>
          <a:stretch>
            <a:fillRect/>
          </a:stretch>
        </p:blipFill>
        <p:spPr>
          <a:xfrm>
            <a:off x="-58192" y="1708245"/>
            <a:ext cx="3686139" cy="1882148"/>
          </a:xfrm>
          <a:prstGeom prst="rect">
            <a:avLst/>
          </a:prstGeom>
        </p:spPr>
      </p:pic>
      <p:pic>
        <p:nvPicPr>
          <p:cNvPr id="4102" name="Picture 6">
            <a:extLst>
              <a:ext uri="{FF2B5EF4-FFF2-40B4-BE49-F238E27FC236}">
                <a16:creationId xmlns:a16="http://schemas.microsoft.com/office/drawing/2014/main" id="{601BE599-8F82-D69A-B89C-7467D44E66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9469" y="1709486"/>
            <a:ext cx="3530878" cy="191740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EDD5C25D-5032-D33A-FE79-15AC40AB5E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927" y="5936827"/>
            <a:ext cx="3684232" cy="200067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AA68D137-A495-7CCF-9F48-A1E97C605B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4043" y="3708634"/>
            <a:ext cx="3684232" cy="200067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5CCDC06A-C6CC-AA56-2970-A46B6550FF4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7824" y="5858446"/>
            <a:ext cx="3684233" cy="2000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637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492562" y="0"/>
            <a:ext cx="13137838" cy="7728829"/>
          </a:xfrm>
          <a:prstGeom prst="rect">
            <a:avLst/>
          </a:prstGeom>
          <a:solidFill>
            <a:srgbClr val="0D0A2C">
              <a:alpha val="75000"/>
            </a:srgbClr>
          </a:solidFill>
          <a:ln/>
        </p:spPr>
        <p:txBody>
          <a:bodyPr/>
          <a:lstStyle/>
          <a:p>
            <a:endParaRPr lang="en-IN" dirty="0">
              <a:solidFill>
                <a:schemeClr val="bg1"/>
              </a:solidFill>
            </a:endParaRPr>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2111692" y="546563"/>
            <a:ext cx="7543800" cy="646331"/>
          </a:xfrm>
          <a:prstGeom prst="rect">
            <a:avLst/>
          </a:prstGeom>
          <a:noFill/>
        </p:spPr>
        <p:txBody>
          <a:bodyPr wrap="square" rtlCol="0">
            <a:spAutoFit/>
          </a:bodyPr>
          <a:lstStyle/>
          <a:p>
            <a:pPr algn="ctr"/>
            <a:r>
              <a:rPr lang="en-IN" sz="3600" b="1" dirty="0">
                <a:solidFill>
                  <a:schemeClr val="bg1"/>
                </a:solidFill>
              </a:rPr>
              <a:t>Supervised Learning- Naïve Bayes</a:t>
            </a:r>
          </a:p>
        </p:txBody>
      </p:sp>
      <p:pic>
        <p:nvPicPr>
          <p:cNvPr id="4100" name="Picture 4">
            <a:extLst>
              <a:ext uri="{FF2B5EF4-FFF2-40B4-BE49-F238E27FC236}">
                <a16:creationId xmlns:a16="http://schemas.microsoft.com/office/drawing/2014/main" id="{F0761AB3-369B-835A-74C7-B8687C0EBE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2542" y="1626513"/>
            <a:ext cx="6905625" cy="52101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E462C26-3907-1CFD-0628-3BC4F907599B}"/>
              </a:ext>
            </a:extLst>
          </p:cNvPr>
          <p:cNvPicPr>
            <a:picLocks noChangeAspect="1"/>
          </p:cNvPicPr>
          <p:nvPr/>
        </p:nvPicPr>
        <p:blipFill>
          <a:blip r:embed="rId5"/>
          <a:stretch>
            <a:fillRect/>
          </a:stretch>
        </p:blipFill>
        <p:spPr>
          <a:xfrm>
            <a:off x="250638" y="2585806"/>
            <a:ext cx="6117658" cy="3463931"/>
          </a:xfrm>
          <a:prstGeom prst="rect">
            <a:avLst/>
          </a:prstGeom>
        </p:spPr>
      </p:pic>
      <p:sp>
        <p:nvSpPr>
          <p:cNvPr id="12" name="TextBox 11">
            <a:extLst>
              <a:ext uri="{FF2B5EF4-FFF2-40B4-BE49-F238E27FC236}">
                <a16:creationId xmlns:a16="http://schemas.microsoft.com/office/drawing/2014/main" id="{270F7B3C-22AD-3EAE-EB47-471B636FEF15}"/>
              </a:ext>
            </a:extLst>
          </p:cNvPr>
          <p:cNvSpPr txBox="1"/>
          <p:nvPr/>
        </p:nvSpPr>
        <p:spPr>
          <a:xfrm>
            <a:off x="335669" y="1913493"/>
            <a:ext cx="2732809" cy="369332"/>
          </a:xfrm>
          <a:prstGeom prst="rect">
            <a:avLst/>
          </a:prstGeom>
          <a:noFill/>
        </p:spPr>
        <p:txBody>
          <a:bodyPr wrap="square" rtlCol="0">
            <a:spAutoFit/>
          </a:bodyPr>
          <a:lstStyle/>
          <a:p>
            <a:r>
              <a:rPr lang="en-IN" dirty="0">
                <a:solidFill>
                  <a:schemeClr val="bg1"/>
                </a:solidFill>
              </a:rPr>
              <a:t>Top Words</a:t>
            </a:r>
          </a:p>
        </p:txBody>
      </p:sp>
    </p:spTree>
    <p:extLst>
      <p:ext uri="{BB962C8B-B14F-4D97-AF65-F5344CB8AC3E}">
        <p14:creationId xmlns:p14="http://schemas.microsoft.com/office/powerpoint/2010/main" val="3021674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2570" y="0"/>
            <a:ext cx="14630400" cy="8229600"/>
          </a:xfrm>
          <a:prstGeom prst="rect">
            <a:avLst/>
          </a:prstGeom>
        </p:spPr>
      </p:pic>
      <p:sp>
        <p:nvSpPr>
          <p:cNvPr id="3" name="Shape 0"/>
          <p:cNvSpPr/>
          <p:nvPr/>
        </p:nvSpPr>
        <p:spPr>
          <a:xfrm>
            <a:off x="42570" y="212256"/>
            <a:ext cx="14630400" cy="8229600"/>
          </a:xfrm>
          <a:prstGeom prst="rect">
            <a:avLst/>
          </a:prstGeom>
          <a:solidFill>
            <a:srgbClr val="0D0A2C">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42570" y="0"/>
            <a:ext cx="3657600" cy="8229600"/>
          </a:xfrm>
          <a:prstGeom prst="rect">
            <a:avLst/>
          </a:prstGeom>
        </p:spPr>
      </p:pic>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THANK YOU</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6" name="Rectangle 1">
            <a:extLst>
              <a:ext uri="{FF2B5EF4-FFF2-40B4-BE49-F238E27FC236}">
                <a16:creationId xmlns:a16="http://schemas.microsoft.com/office/drawing/2014/main" id="{6C6FA8AB-EAA3-137B-D283-31A7EBF8BFD5}"/>
              </a:ext>
            </a:extLst>
          </p:cNvPr>
          <p:cNvSpPr>
            <a:spLocks noChangeArrowheads="1"/>
          </p:cNvSpPr>
          <p:nvPr/>
        </p:nvSpPr>
        <p:spPr bwMode="auto">
          <a:xfrm flipV="1">
            <a:off x="-426026" y="212256"/>
            <a:ext cx="124690" cy="457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345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5B934442-B4E6-F940-D003-248E35EDBAE4}"/>
              </a:ext>
            </a:extLst>
          </p:cNvPr>
          <p:cNvSpPr/>
          <p:nvPr/>
        </p:nvSpPr>
        <p:spPr>
          <a:xfrm>
            <a:off x="-641446" y="18456"/>
            <a:ext cx="15490209" cy="8229600"/>
          </a:xfrm>
          <a:prstGeom prst="rect">
            <a:avLst/>
          </a:prstGeom>
          <a:solidFill>
            <a:srgbClr val="0D0A2C">
              <a:alpha val="75000"/>
            </a:srgbClr>
          </a:solidFill>
          <a:ln/>
        </p:spPr>
        <p:txBody>
          <a:bodyPr/>
          <a:lstStyle/>
          <a:p>
            <a:endParaRPr lang="en-IN" dirty="0"/>
          </a:p>
        </p:txBody>
      </p:sp>
      <p:sp>
        <p:nvSpPr>
          <p:cNvPr id="3" name="TextBox 2">
            <a:extLst>
              <a:ext uri="{FF2B5EF4-FFF2-40B4-BE49-F238E27FC236}">
                <a16:creationId xmlns:a16="http://schemas.microsoft.com/office/drawing/2014/main" id="{469C9FBC-288D-F91D-BAF2-E396C2E8F349}"/>
              </a:ext>
            </a:extLst>
          </p:cNvPr>
          <p:cNvSpPr txBox="1"/>
          <p:nvPr/>
        </p:nvSpPr>
        <p:spPr>
          <a:xfrm>
            <a:off x="2718943" y="270771"/>
            <a:ext cx="7543800" cy="1200329"/>
          </a:xfrm>
          <a:prstGeom prst="rect">
            <a:avLst/>
          </a:prstGeom>
          <a:noFill/>
        </p:spPr>
        <p:txBody>
          <a:bodyPr wrap="square" rtlCol="0">
            <a:spAutoFit/>
          </a:bodyPr>
          <a:lstStyle/>
          <a:p>
            <a:pPr algn="ctr"/>
            <a:r>
              <a:rPr lang="en-CA" sz="3600" b="1" dirty="0">
                <a:solidFill>
                  <a:schemeClr val="bg1"/>
                </a:solidFill>
              </a:rPr>
              <a:t>New Data Collection</a:t>
            </a:r>
            <a:endParaRPr lang="en-IN" sz="3600" b="1" dirty="0">
              <a:solidFill>
                <a:schemeClr val="bg1"/>
              </a:solidFill>
            </a:endParaRPr>
          </a:p>
          <a:p>
            <a:pPr algn="ctr"/>
            <a:endParaRPr lang="en-IN" sz="3600" b="1" dirty="0">
              <a:solidFill>
                <a:schemeClr val="bg1"/>
              </a:solidFill>
            </a:endParaRPr>
          </a:p>
        </p:txBody>
      </p:sp>
      <p:sp>
        <p:nvSpPr>
          <p:cNvPr id="5" name="TextBox 4">
            <a:extLst>
              <a:ext uri="{FF2B5EF4-FFF2-40B4-BE49-F238E27FC236}">
                <a16:creationId xmlns:a16="http://schemas.microsoft.com/office/drawing/2014/main" id="{546FB0D6-D0EC-F61D-A62D-26BD15131D79}"/>
              </a:ext>
            </a:extLst>
          </p:cNvPr>
          <p:cNvSpPr txBox="1"/>
          <p:nvPr/>
        </p:nvSpPr>
        <p:spPr>
          <a:xfrm>
            <a:off x="373527" y="821538"/>
            <a:ext cx="1449884" cy="461665"/>
          </a:xfrm>
          <a:prstGeom prst="rect">
            <a:avLst/>
          </a:prstGeom>
          <a:noFill/>
        </p:spPr>
        <p:txBody>
          <a:bodyPr wrap="none" rtlCol="0">
            <a:spAutoFit/>
          </a:bodyPr>
          <a:lstStyle/>
          <a:p>
            <a:r>
              <a:rPr lang="en-US" sz="2400" dirty="0">
                <a:solidFill>
                  <a:schemeClr val="bg1"/>
                </a:solidFill>
              </a:rPr>
              <a:t>Unfiltered</a:t>
            </a:r>
            <a:endParaRPr lang="en-US" dirty="0">
              <a:solidFill>
                <a:schemeClr val="bg1"/>
              </a:solidFill>
            </a:endParaRPr>
          </a:p>
        </p:txBody>
      </p:sp>
      <p:sp>
        <p:nvSpPr>
          <p:cNvPr id="7" name="TextBox 6">
            <a:extLst>
              <a:ext uri="{FF2B5EF4-FFF2-40B4-BE49-F238E27FC236}">
                <a16:creationId xmlns:a16="http://schemas.microsoft.com/office/drawing/2014/main" id="{6DA0ECF4-F779-D639-2816-9623D80048CB}"/>
              </a:ext>
            </a:extLst>
          </p:cNvPr>
          <p:cNvSpPr txBox="1"/>
          <p:nvPr/>
        </p:nvSpPr>
        <p:spPr>
          <a:xfrm>
            <a:off x="9144377" y="1356767"/>
            <a:ext cx="2948051" cy="461665"/>
          </a:xfrm>
          <a:prstGeom prst="rect">
            <a:avLst/>
          </a:prstGeom>
          <a:noFill/>
        </p:spPr>
        <p:txBody>
          <a:bodyPr wrap="none" rtlCol="0">
            <a:spAutoFit/>
          </a:bodyPr>
          <a:lstStyle/>
          <a:p>
            <a:r>
              <a:rPr lang="en-US" sz="2400" dirty="0">
                <a:solidFill>
                  <a:schemeClr val="bg1"/>
                </a:solidFill>
              </a:rPr>
              <a:t>Keyword Filtered Data</a:t>
            </a:r>
            <a:endParaRPr lang="en-US" dirty="0">
              <a:solidFill>
                <a:schemeClr val="bg1"/>
              </a:solidFill>
            </a:endParaRPr>
          </a:p>
        </p:txBody>
      </p:sp>
      <p:sp>
        <p:nvSpPr>
          <p:cNvPr id="9" name="TextBox 8">
            <a:extLst>
              <a:ext uri="{FF2B5EF4-FFF2-40B4-BE49-F238E27FC236}">
                <a16:creationId xmlns:a16="http://schemas.microsoft.com/office/drawing/2014/main" id="{881BD3E3-8524-671F-6AA7-CC15D33FBDBE}"/>
              </a:ext>
            </a:extLst>
          </p:cNvPr>
          <p:cNvSpPr txBox="1"/>
          <p:nvPr/>
        </p:nvSpPr>
        <p:spPr>
          <a:xfrm>
            <a:off x="373527" y="4584339"/>
            <a:ext cx="2088072" cy="461665"/>
          </a:xfrm>
          <a:prstGeom prst="rect">
            <a:avLst/>
          </a:prstGeom>
          <a:noFill/>
        </p:spPr>
        <p:txBody>
          <a:bodyPr wrap="none" rtlCol="0">
            <a:spAutoFit/>
          </a:bodyPr>
          <a:lstStyle/>
          <a:p>
            <a:r>
              <a:rPr lang="en-US" sz="2400" dirty="0">
                <a:solidFill>
                  <a:schemeClr val="bg1"/>
                </a:solidFill>
              </a:rPr>
              <a:t>English Filtered</a:t>
            </a:r>
            <a:endParaRPr lang="en-US" dirty="0">
              <a:solidFill>
                <a:schemeClr val="bg1"/>
              </a:solidFill>
            </a:endParaRPr>
          </a:p>
        </p:txBody>
      </p:sp>
      <p:pic>
        <p:nvPicPr>
          <p:cNvPr id="4" name="Picture 3">
            <a:extLst>
              <a:ext uri="{FF2B5EF4-FFF2-40B4-BE49-F238E27FC236}">
                <a16:creationId xmlns:a16="http://schemas.microsoft.com/office/drawing/2014/main" id="{9F1BEEA2-A05A-3183-18A9-135F041EA6C9}"/>
              </a:ext>
            </a:extLst>
          </p:cNvPr>
          <p:cNvPicPr>
            <a:picLocks noChangeAspect="1"/>
          </p:cNvPicPr>
          <p:nvPr/>
        </p:nvPicPr>
        <p:blipFill>
          <a:blip r:embed="rId2"/>
          <a:stretch>
            <a:fillRect/>
          </a:stretch>
        </p:blipFill>
        <p:spPr>
          <a:xfrm>
            <a:off x="373527" y="1283203"/>
            <a:ext cx="6986928" cy="3325208"/>
          </a:xfrm>
          <a:prstGeom prst="rect">
            <a:avLst/>
          </a:prstGeom>
        </p:spPr>
      </p:pic>
      <p:pic>
        <p:nvPicPr>
          <p:cNvPr id="11" name="Picture 10">
            <a:extLst>
              <a:ext uri="{FF2B5EF4-FFF2-40B4-BE49-F238E27FC236}">
                <a16:creationId xmlns:a16="http://schemas.microsoft.com/office/drawing/2014/main" id="{8AF3CAA5-9786-E11B-8500-C4C85B2E122A}"/>
              </a:ext>
            </a:extLst>
          </p:cNvPr>
          <p:cNvPicPr>
            <a:picLocks noChangeAspect="1"/>
          </p:cNvPicPr>
          <p:nvPr/>
        </p:nvPicPr>
        <p:blipFill>
          <a:blip r:embed="rId3"/>
          <a:stretch>
            <a:fillRect/>
          </a:stretch>
        </p:blipFill>
        <p:spPr>
          <a:xfrm>
            <a:off x="373527" y="5035109"/>
            <a:ext cx="6986928" cy="3189212"/>
          </a:xfrm>
          <a:prstGeom prst="rect">
            <a:avLst/>
          </a:prstGeom>
        </p:spPr>
      </p:pic>
      <p:pic>
        <p:nvPicPr>
          <p:cNvPr id="12" name="Picture 11">
            <a:extLst>
              <a:ext uri="{FF2B5EF4-FFF2-40B4-BE49-F238E27FC236}">
                <a16:creationId xmlns:a16="http://schemas.microsoft.com/office/drawing/2014/main" id="{36D79A63-9842-B06C-1870-83B4F347BFBF}"/>
              </a:ext>
            </a:extLst>
          </p:cNvPr>
          <p:cNvPicPr>
            <a:picLocks noChangeAspect="1"/>
          </p:cNvPicPr>
          <p:nvPr/>
        </p:nvPicPr>
        <p:blipFill>
          <a:blip r:embed="rId4"/>
          <a:stretch>
            <a:fillRect/>
          </a:stretch>
        </p:blipFill>
        <p:spPr>
          <a:xfrm>
            <a:off x="7462618" y="2718841"/>
            <a:ext cx="7167781" cy="2494604"/>
          </a:xfrm>
          <a:prstGeom prst="rect">
            <a:avLst/>
          </a:prstGeom>
        </p:spPr>
      </p:pic>
    </p:spTree>
    <p:extLst>
      <p:ext uri="{BB962C8B-B14F-4D97-AF65-F5344CB8AC3E}">
        <p14:creationId xmlns:p14="http://schemas.microsoft.com/office/powerpoint/2010/main" val="3464127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4" name="TextBox 13">
            <a:extLst>
              <a:ext uri="{FF2B5EF4-FFF2-40B4-BE49-F238E27FC236}">
                <a16:creationId xmlns:a16="http://schemas.microsoft.com/office/drawing/2014/main" id="{AE1D4878-F6AA-4AF1-DE96-463F9F6A13F0}"/>
              </a:ext>
            </a:extLst>
          </p:cNvPr>
          <p:cNvSpPr txBox="1"/>
          <p:nvPr/>
        </p:nvSpPr>
        <p:spPr>
          <a:xfrm>
            <a:off x="916261" y="760707"/>
            <a:ext cx="7354903" cy="646331"/>
          </a:xfrm>
          <a:prstGeom prst="rect">
            <a:avLst/>
          </a:prstGeom>
          <a:noFill/>
        </p:spPr>
        <p:txBody>
          <a:bodyPr wrap="square" rtlCol="0">
            <a:spAutoFit/>
          </a:bodyPr>
          <a:lstStyle/>
          <a:p>
            <a:r>
              <a:rPr lang="en-US" sz="3600" dirty="0">
                <a:solidFill>
                  <a:srgbClr val="92D050"/>
                </a:solidFill>
              </a:rPr>
              <a:t>Keywords used for Filtering</a:t>
            </a:r>
            <a:endParaRPr lang="en-IN" sz="3600" dirty="0">
              <a:solidFill>
                <a:srgbClr val="92D050"/>
              </a:solidFill>
            </a:endParaRPr>
          </a:p>
        </p:txBody>
      </p:sp>
      <p:pic>
        <p:nvPicPr>
          <p:cNvPr id="9" name="Picture 8">
            <a:extLst>
              <a:ext uri="{FF2B5EF4-FFF2-40B4-BE49-F238E27FC236}">
                <a16:creationId xmlns:a16="http://schemas.microsoft.com/office/drawing/2014/main" id="{0DF3F213-B731-2189-7BFC-6A6D9CEAC11C}"/>
              </a:ext>
            </a:extLst>
          </p:cNvPr>
          <p:cNvPicPr>
            <a:picLocks noChangeAspect="1"/>
          </p:cNvPicPr>
          <p:nvPr/>
        </p:nvPicPr>
        <p:blipFill>
          <a:blip r:embed="rId4"/>
          <a:stretch>
            <a:fillRect/>
          </a:stretch>
        </p:blipFill>
        <p:spPr>
          <a:xfrm>
            <a:off x="1257300" y="1606868"/>
            <a:ext cx="11668991" cy="5943457"/>
          </a:xfrm>
          <a:prstGeom prst="rect">
            <a:avLst/>
          </a:prstGeom>
        </p:spPr>
      </p:pic>
    </p:spTree>
    <p:extLst>
      <p:ext uri="{BB962C8B-B14F-4D97-AF65-F5344CB8AC3E}">
        <p14:creationId xmlns:p14="http://schemas.microsoft.com/office/powerpoint/2010/main" val="1622147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2182091" y="546563"/>
            <a:ext cx="7543800" cy="1200329"/>
          </a:xfrm>
          <a:prstGeom prst="rect">
            <a:avLst/>
          </a:prstGeom>
          <a:noFill/>
        </p:spPr>
        <p:txBody>
          <a:bodyPr wrap="square" rtlCol="0">
            <a:spAutoFit/>
          </a:bodyPr>
          <a:lstStyle/>
          <a:p>
            <a:pPr algn="ctr"/>
            <a:r>
              <a:rPr lang="en-US" sz="3600" b="1" dirty="0">
                <a:solidFill>
                  <a:schemeClr val="bg1"/>
                </a:solidFill>
              </a:rPr>
              <a:t>Data Pre-Processing</a:t>
            </a:r>
            <a:endParaRPr lang="en-IN" sz="3600" b="1" dirty="0">
              <a:solidFill>
                <a:schemeClr val="bg1"/>
              </a:solidFill>
            </a:endParaRPr>
          </a:p>
          <a:p>
            <a:pPr algn="ctr"/>
            <a:endParaRPr lang="en-IN" sz="3600" b="1" dirty="0">
              <a:solidFill>
                <a:schemeClr val="bg1"/>
              </a:solidFill>
            </a:endParaRPr>
          </a:p>
        </p:txBody>
      </p:sp>
      <p:sp>
        <p:nvSpPr>
          <p:cNvPr id="12" name="TextBox 11">
            <a:extLst>
              <a:ext uri="{FF2B5EF4-FFF2-40B4-BE49-F238E27FC236}">
                <a16:creationId xmlns:a16="http://schemas.microsoft.com/office/drawing/2014/main" id="{1D31A971-276E-9164-DA17-D78EC17296C2}"/>
              </a:ext>
            </a:extLst>
          </p:cNvPr>
          <p:cNvSpPr txBox="1"/>
          <p:nvPr/>
        </p:nvSpPr>
        <p:spPr>
          <a:xfrm>
            <a:off x="8191560" y="5234779"/>
            <a:ext cx="6614160" cy="2031325"/>
          </a:xfrm>
          <a:prstGeom prst="rect">
            <a:avLst/>
          </a:prstGeom>
          <a:noFill/>
        </p:spPr>
        <p:txBody>
          <a:bodyPr wrap="square" rtlCol="0">
            <a:spAutoFit/>
          </a:bodyPr>
          <a:lstStyle/>
          <a:p>
            <a:pPr marL="342900" indent="-342900">
              <a:buAutoNum type="arabicPeriod"/>
            </a:pPr>
            <a:r>
              <a:rPr lang="en-US" dirty="0">
                <a:solidFill>
                  <a:schemeClr val="bg1"/>
                </a:solidFill>
              </a:rPr>
              <a:t>Removing Special characters(like *,^ etc.) </a:t>
            </a:r>
          </a:p>
          <a:p>
            <a:pPr marL="342900" indent="-342900">
              <a:buAutoNum type="arabicPeriod"/>
            </a:pPr>
            <a:r>
              <a:rPr lang="en-US" dirty="0">
                <a:solidFill>
                  <a:schemeClr val="bg1"/>
                </a:solidFill>
              </a:rPr>
              <a:t>Lowering case </a:t>
            </a:r>
          </a:p>
          <a:p>
            <a:pPr marL="342900" indent="-342900">
              <a:buAutoNum type="arabicPeriod"/>
            </a:pPr>
            <a:r>
              <a:rPr lang="en-US" dirty="0">
                <a:solidFill>
                  <a:schemeClr val="bg1"/>
                </a:solidFill>
              </a:rPr>
              <a:t>Remove Stopwords</a:t>
            </a:r>
          </a:p>
          <a:p>
            <a:pPr marL="342900" indent="-342900">
              <a:buAutoNum type="arabicPeriod"/>
            </a:pPr>
            <a:r>
              <a:rPr lang="en-US" dirty="0">
                <a:solidFill>
                  <a:schemeClr val="bg1"/>
                </a:solidFill>
              </a:rPr>
              <a:t>Tokenization(Convert sentences to tokens or words)</a:t>
            </a:r>
          </a:p>
          <a:p>
            <a:pPr marL="342900" indent="-342900">
              <a:buAutoNum type="arabicPeriod"/>
            </a:pPr>
            <a:r>
              <a:rPr lang="en-US" dirty="0">
                <a:solidFill>
                  <a:schemeClr val="bg1"/>
                </a:solidFill>
              </a:rPr>
              <a:t>Lemmatization( Convert word to root form and compare with vocabulary)</a:t>
            </a:r>
          </a:p>
          <a:p>
            <a:pPr marL="342900" indent="-342900">
              <a:buAutoNum type="arabicPeriod"/>
            </a:pPr>
            <a:r>
              <a:rPr lang="en-US" dirty="0">
                <a:solidFill>
                  <a:schemeClr val="bg1"/>
                </a:solidFill>
              </a:rPr>
              <a:t>Removed group names</a:t>
            </a:r>
          </a:p>
        </p:txBody>
      </p:sp>
      <p:pic>
        <p:nvPicPr>
          <p:cNvPr id="14" name="Picture 13">
            <a:extLst>
              <a:ext uri="{FF2B5EF4-FFF2-40B4-BE49-F238E27FC236}">
                <a16:creationId xmlns:a16="http://schemas.microsoft.com/office/drawing/2014/main" id="{04B44DE5-1263-6B1D-65FD-3351053F0BB5}"/>
              </a:ext>
            </a:extLst>
          </p:cNvPr>
          <p:cNvPicPr>
            <a:picLocks noChangeAspect="1"/>
          </p:cNvPicPr>
          <p:nvPr/>
        </p:nvPicPr>
        <p:blipFill>
          <a:blip r:embed="rId4"/>
          <a:stretch>
            <a:fillRect/>
          </a:stretch>
        </p:blipFill>
        <p:spPr>
          <a:xfrm>
            <a:off x="446829" y="1654695"/>
            <a:ext cx="13736742" cy="3102839"/>
          </a:xfrm>
          <a:prstGeom prst="rect">
            <a:avLst/>
          </a:prstGeom>
        </p:spPr>
      </p:pic>
    </p:spTree>
    <p:extLst>
      <p:ext uri="{BB962C8B-B14F-4D97-AF65-F5344CB8AC3E}">
        <p14:creationId xmlns:p14="http://schemas.microsoft.com/office/powerpoint/2010/main" val="3941205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09182" y="379583"/>
            <a:ext cx="14630400" cy="8229600"/>
          </a:xfrm>
          <a:prstGeom prst="rect">
            <a:avLst/>
          </a:prstGeom>
          <a:solidFill>
            <a:srgbClr val="0D0A2C">
              <a:alpha val="75000"/>
            </a:srgbClr>
          </a:solidFill>
          <a:ln/>
        </p:spPr>
        <p:txBody>
          <a:bodyPr/>
          <a:lstStyle/>
          <a:p>
            <a:endParaRPr lang="en-IN"/>
          </a:p>
        </p:txBody>
      </p:sp>
      <p:sp>
        <p:nvSpPr>
          <p:cNvPr id="5" name="Text 1"/>
          <p:cNvSpPr/>
          <p:nvPr/>
        </p:nvSpPr>
        <p:spPr>
          <a:xfrm>
            <a:off x="1046480" y="657084"/>
            <a:ext cx="12201287" cy="1289685"/>
          </a:xfrm>
          <a:prstGeom prst="rect">
            <a:avLst/>
          </a:prstGeom>
          <a:noFill/>
          <a:ln/>
        </p:spPr>
        <p:txBody>
          <a:bodyPr wrap="square" rtlCol="0" anchor="t"/>
          <a:lstStyle/>
          <a:p>
            <a:pPr marL="0" indent="0">
              <a:lnSpc>
                <a:spcPts val="5078"/>
              </a:lnSpc>
              <a:buNone/>
            </a:pPr>
            <a:r>
              <a:rPr lang="en-US" sz="4063" dirty="0">
                <a:solidFill>
                  <a:srgbClr val="F2F0F4"/>
                </a:solidFill>
                <a:latin typeface="Montserrat" pitchFamily="34" charset="0"/>
                <a:ea typeface="Montserrat" pitchFamily="34" charset="-122"/>
                <a:cs typeface="Montserrat" pitchFamily="34" charset="-120"/>
              </a:rPr>
              <a:t>Text Representation: Mapping Words to Meaningful Vectors</a:t>
            </a:r>
            <a:endParaRPr lang="en-US" sz="4063" dirty="0"/>
          </a:p>
        </p:txBody>
      </p:sp>
      <p:sp>
        <p:nvSpPr>
          <p:cNvPr id="6" name="Shape 2"/>
          <p:cNvSpPr/>
          <p:nvPr/>
        </p:nvSpPr>
        <p:spPr>
          <a:xfrm>
            <a:off x="603422" y="2977402"/>
            <a:ext cx="4121958" cy="4872615"/>
          </a:xfrm>
          <a:prstGeom prst="roundRect">
            <a:avLst>
              <a:gd name="adj" fmla="val 2416"/>
            </a:avLst>
          </a:prstGeom>
          <a:solidFill>
            <a:srgbClr val="3C136D"/>
          </a:solidFill>
          <a:ln w="7620">
            <a:solidFill>
              <a:srgbClr val="552C86"/>
            </a:solidFill>
            <a:prstDash val="solid"/>
          </a:ln>
        </p:spPr>
        <p:txBody>
          <a:bodyPr/>
          <a:lstStyle/>
          <a:p>
            <a:endParaRPr lang="en-IN"/>
          </a:p>
        </p:txBody>
      </p:sp>
      <p:sp>
        <p:nvSpPr>
          <p:cNvPr id="7" name="Text 3"/>
          <p:cNvSpPr/>
          <p:nvPr/>
        </p:nvSpPr>
        <p:spPr>
          <a:xfrm>
            <a:off x="753967" y="3188811"/>
            <a:ext cx="2579608" cy="322421"/>
          </a:xfrm>
          <a:prstGeom prst="rect">
            <a:avLst/>
          </a:prstGeom>
          <a:noFill/>
          <a:ln/>
        </p:spPr>
        <p:txBody>
          <a:bodyPr wrap="none" rtlCol="0" anchor="t"/>
          <a:lstStyle/>
          <a:p>
            <a:pPr marL="0" indent="0">
              <a:lnSpc>
                <a:spcPts val="2539"/>
              </a:lnSpc>
              <a:buNone/>
            </a:pPr>
            <a:r>
              <a:rPr lang="en-US" sz="2031" dirty="0">
                <a:solidFill>
                  <a:srgbClr val="DCD7E5"/>
                </a:solidFill>
                <a:latin typeface="Montserrat" pitchFamily="34" charset="0"/>
              </a:rPr>
              <a:t>TF-IDF</a:t>
            </a:r>
          </a:p>
        </p:txBody>
      </p:sp>
      <p:sp>
        <p:nvSpPr>
          <p:cNvPr id="8" name="Text 4"/>
          <p:cNvSpPr/>
          <p:nvPr/>
        </p:nvSpPr>
        <p:spPr>
          <a:xfrm>
            <a:off x="753967" y="3652361"/>
            <a:ext cx="3582856" cy="2970371"/>
          </a:xfrm>
          <a:prstGeom prst="rect">
            <a:avLst/>
          </a:prstGeom>
          <a:noFill/>
          <a:ln/>
        </p:spPr>
        <p:txBody>
          <a:bodyPr wrap="square" rtlCol="0" anchor="t"/>
          <a:lstStyle/>
          <a:p>
            <a:pPr marL="0" indent="0">
              <a:lnSpc>
                <a:spcPts val="2600"/>
              </a:lnSpc>
              <a:buNone/>
            </a:pPr>
            <a:r>
              <a:rPr lang="en-US" sz="1625" dirty="0">
                <a:solidFill>
                  <a:srgbClr val="DCD7E5"/>
                </a:solidFill>
                <a:latin typeface="Heebo" pitchFamily="34" charset="0"/>
                <a:cs typeface="Heebo" pitchFamily="34" charset="-120"/>
              </a:rPr>
              <a:t>The Term Frequency-Inverse Document Frequency (TF-IDF) technique is used to calculate the importance of words within the dataset. This weighting scheme considers the frequency of words in each comment and their overall presence across the entire dataset. Words that appear frequently in a particular comment but are relatively rare across the corpus are deemed more significant.</a:t>
            </a:r>
          </a:p>
        </p:txBody>
      </p:sp>
      <p:sp>
        <p:nvSpPr>
          <p:cNvPr id="9" name="Shape 5"/>
          <p:cNvSpPr/>
          <p:nvPr/>
        </p:nvSpPr>
        <p:spPr>
          <a:xfrm>
            <a:off x="8334893" y="2962490"/>
            <a:ext cx="4660940" cy="4104830"/>
          </a:xfrm>
          <a:prstGeom prst="roundRect">
            <a:avLst>
              <a:gd name="adj" fmla="val 2416"/>
            </a:avLst>
          </a:prstGeom>
          <a:solidFill>
            <a:srgbClr val="3C136D"/>
          </a:solidFill>
          <a:ln w="7620">
            <a:solidFill>
              <a:srgbClr val="552C86"/>
            </a:solidFill>
            <a:prstDash val="solid"/>
          </a:ln>
        </p:spPr>
        <p:txBody>
          <a:bodyPr/>
          <a:lstStyle/>
          <a:p>
            <a:endParaRPr lang="en-IN"/>
          </a:p>
        </p:txBody>
      </p:sp>
      <p:sp>
        <p:nvSpPr>
          <p:cNvPr id="10" name="Text 6"/>
          <p:cNvSpPr/>
          <p:nvPr/>
        </p:nvSpPr>
        <p:spPr>
          <a:xfrm>
            <a:off x="8560430" y="3216656"/>
            <a:ext cx="3285826" cy="305117"/>
          </a:xfrm>
          <a:prstGeom prst="rect">
            <a:avLst/>
          </a:prstGeom>
          <a:noFill/>
          <a:ln/>
        </p:spPr>
        <p:txBody>
          <a:bodyPr wrap="none" rtlCol="0" anchor="t"/>
          <a:lstStyle/>
          <a:p>
            <a:pPr>
              <a:lnSpc>
                <a:spcPts val="2539"/>
              </a:lnSpc>
            </a:pPr>
            <a:r>
              <a:rPr lang="en-US" sz="2031" dirty="0">
                <a:solidFill>
                  <a:srgbClr val="DCD7E5"/>
                </a:solidFill>
                <a:latin typeface="Montserrat" pitchFamily="34" charset="0"/>
                <a:ea typeface="Montserrat" pitchFamily="34" charset="-122"/>
                <a:cs typeface="Montserrat" pitchFamily="34" charset="-120"/>
              </a:rPr>
              <a:t>voyage-large-2-instruct</a:t>
            </a:r>
          </a:p>
          <a:p>
            <a:pPr marL="0" indent="0">
              <a:lnSpc>
                <a:spcPts val="2539"/>
              </a:lnSpc>
              <a:buNone/>
            </a:pPr>
            <a:endParaRPr lang="en-US" sz="2031" dirty="0"/>
          </a:p>
        </p:txBody>
      </p:sp>
      <p:sp>
        <p:nvSpPr>
          <p:cNvPr id="11" name="Text 7"/>
          <p:cNvSpPr/>
          <p:nvPr/>
        </p:nvSpPr>
        <p:spPr>
          <a:xfrm>
            <a:off x="8548789" y="3775939"/>
            <a:ext cx="4233148" cy="2970371"/>
          </a:xfrm>
          <a:prstGeom prst="rect">
            <a:avLst/>
          </a:prstGeom>
          <a:noFill/>
          <a:ln/>
        </p:spPr>
        <p:txBody>
          <a:bodyPr wrap="square" rtlCol="0" anchor="t"/>
          <a:lstStyle/>
          <a:p>
            <a:pPr>
              <a:lnSpc>
                <a:spcPts val="2600"/>
              </a:lnSpc>
            </a:pPr>
            <a:r>
              <a:rPr lang="en-US" sz="1625" dirty="0">
                <a:solidFill>
                  <a:srgbClr val="DCD7E5"/>
                </a:solidFill>
                <a:latin typeface="Heebo" pitchFamily="34" charset="0"/>
                <a:cs typeface="Heebo" pitchFamily="34" charset="-120"/>
              </a:rPr>
              <a:t>Instruction-tuned general-purpose embedding model optimized for clustering, classification, and retrieval.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87923" y="0"/>
            <a:ext cx="14495319" cy="8229600"/>
          </a:xfrm>
          <a:prstGeom prst="rect">
            <a:avLst/>
          </a:prstGeom>
          <a:solidFill>
            <a:srgbClr val="0D0A2C">
              <a:alpha val="75000"/>
            </a:srgbClr>
          </a:solidFill>
          <a:ln/>
        </p:spPr>
        <p:txBody>
          <a:bodyPr/>
          <a:lstStyle/>
          <a:p>
            <a:endParaRPr lang="en-IN" dirty="0"/>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6" name="TextBox 5">
            <a:extLst>
              <a:ext uri="{FF2B5EF4-FFF2-40B4-BE49-F238E27FC236}">
                <a16:creationId xmlns:a16="http://schemas.microsoft.com/office/drawing/2014/main" id="{A313C4D6-447F-8233-F16A-C0F9CCBD4DA2}"/>
              </a:ext>
            </a:extLst>
          </p:cNvPr>
          <p:cNvSpPr txBox="1"/>
          <p:nvPr/>
        </p:nvSpPr>
        <p:spPr>
          <a:xfrm>
            <a:off x="2036618" y="561109"/>
            <a:ext cx="9528334" cy="646331"/>
          </a:xfrm>
          <a:prstGeom prst="rect">
            <a:avLst/>
          </a:prstGeom>
          <a:noFill/>
        </p:spPr>
        <p:txBody>
          <a:bodyPr wrap="square" rtlCol="0">
            <a:spAutoFit/>
          </a:bodyPr>
          <a:lstStyle/>
          <a:p>
            <a:r>
              <a:rPr lang="en-US" sz="3600" b="1" dirty="0">
                <a:solidFill>
                  <a:schemeClr val="bg1"/>
                </a:solidFill>
              </a:rPr>
              <a:t>Topic Modelling:  Unsupervised Learning </a:t>
            </a:r>
            <a:endParaRPr lang="en-IN" sz="3600" b="1" dirty="0">
              <a:solidFill>
                <a:schemeClr val="bg1"/>
              </a:solidFill>
            </a:endParaRPr>
          </a:p>
        </p:txBody>
      </p:sp>
      <p:sp>
        <p:nvSpPr>
          <p:cNvPr id="12" name="TextBox 11">
            <a:extLst>
              <a:ext uri="{FF2B5EF4-FFF2-40B4-BE49-F238E27FC236}">
                <a16:creationId xmlns:a16="http://schemas.microsoft.com/office/drawing/2014/main" id="{1481F96D-5C1F-FEFD-5309-1CF37B5AEE2D}"/>
              </a:ext>
            </a:extLst>
          </p:cNvPr>
          <p:cNvSpPr txBox="1"/>
          <p:nvPr/>
        </p:nvSpPr>
        <p:spPr>
          <a:xfrm>
            <a:off x="398512" y="1412586"/>
            <a:ext cx="13833376" cy="2400657"/>
          </a:xfrm>
          <a:prstGeom prst="rect">
            <a:avLst/>
          </a:prstGeom>
          <a:noFill/>
        </p:spPr>
        <p:txBody>
          <a:bodyPr wrap="square" rtlCol="0">
            <a:spAutoFit/>
          </a:bodyPr>
          <a:lstStyle/>
          <a:p>
            <a:r>
              <a:rPr lang="en-IN" sz="2400" b="1" dirty="0">
                <a:solidFill>
                  <a:srgbClr val="92D050"/>
                </a:solidFill>
                <a:latin typeface="Amasis MT Pro Medium" panose="020F0502020204030204" pitchFamily="18" charset="0"/>
              </a:rPr>
              <a:t>Steps for Topic Modelling</a:t>
            </a:r>
          </a:p>
          <a:p>
            <a:pPr>
              <a:buFont typeface="+mj-lt"/>
              <a:buAutoNum type="arabicPeriod"/>
            </a:pPr>
            <a:r>
              <a:rPr lang="en-IN" b="1" dirty="0">
                <a:solidFill>
                  <a:schemeClr val="bg1"/>
                </a:solidFill>
                <a:latin typeface="Amasis MT Pro Medium" panose="020F0502020204030204" pitchFamily="18" charset="0"/>
              </a:rPr>
              <a:t>Data Preparation</a:t>
            </a:r>
            <a:r>
              <a:rPr lang="en-IN" dirty="0">
                <a:solidFill>
                  <a:schemeClr val="bg1"/>
                </a:solidFill>
                <a:latin typeface="Amasis MT Pro Medium" panose="020F0502020204030204" pitchFamily="18" charset="0"/>
              </a:rPr>
              <a:t>: Load and preprocess the text data.</a:t>
            </a:r>
          </a:p>
          <a:p>
            <a:pPr>
              <a:buFont typeface="+mj-lt"/>
              <a:buAutoNum type="arabicPeriod"/>
            </a:pPr>
            <a:r>
              <a:rPr lang="en-IN" b="1" dirty="0">
                <a:solidFill>
                  <a:schemeClr val="bg1"/>
                </a:solidFill>
                <a:latin typeface="Amasis MT Pro Medium" panose="020F0502020204030204" pitchFamily="18" charset="0"/>
              </a:rPr>
              <a:t>Text Vectorization</a:t>
            </a:r>
            <a:r>
              <a:rPr lang="en-IN" dirty="0">
                <a:solidFill>
                  <a:schemeClr val="bg1"/>
                </a:solidFill>
                <a:latin typeface="Amasis MT Pro Medium" panose="020F0502020204030204" pitchFamily="18" charset="0"/>
              </a:rPr>
              <a:t>: Convert text data into numerical form using TF-IDF and voyage-large-2-instruct</a:t>
            </a:r>
          </a:p>
          <a:p>
            <a:pPr marL="342900" indent="-342900">
              <a:buAutoNum type="arabicPeriod"/>
            </a:pPr>
            <a:r>
              <a:rPr lang="en-IN" b="1" dirty="0">
                <a:solidFill>
                  <a:schemeClr val="bg1"/>
                </a:solidFill>
                <a:latin typeface="Amasis MT Pro Medium" panose="020F0502020204030204" pitchFamily="18" charset="0"/>
              </a:rPr>
              <a:t>Model Training</a:t>
            </a:r>
            <a:r>
              <a:rPr lang="en-IN" dirty="0">
                <a:solidFill>
                  <a:schemeClr val="bg1"/>
                </a:solidFill>
                <a:latin typeface="Amasis MT Pro Medium" panose="020F0502020204030204" pitchFamily="18" charset="0"/>
              </a:rPr>
              <a:t>: Train using Models like LDA, NMF, LSA and </a:t>
            </a:r>
            <a:r>
              <a:rPr lang="en-IN" dirty="0" err="1">
                <a:solidFill>
                  <a:schemeClr val="bg1"/>
                </a:solidFill>
                <a:latin typeface="Amasis MT Pro Medium" panose="020F0502020204030204" pitchFamily="18" charset="0"/>
              </a:rPr>
              <a:t>BERTopic</a:t>
            </a:r>
            <a:endParaRPr lang="en-IN" dirty="0">
              <a:solidFill>
                <a:schemeClr val="bg1"/>
              </a:solidFill>
              <a:latin typeface="Amasis MT Pro Medium" panose="020F0502020204030204" pitchFamily="18" charset="0"/>
            </a:endParaRPr>
          </a:p>
          <a:p>
            <a:r>
              <a:rPr lang="en-IN" b="1" dirty="0">
                <a:solidFill>
                  <a:schemeClr val="bg1"/>
                </a:solidFill>
                <a:latin typeface="Amasis MT Pro Medium" panose="020F0502020204030204" pitchFamily="18" charset="0"/>
              </a:rPr>
              <a:t>4. Visualization of Clusters: Using </a:t>
            </a:r>
            <a:r>
              <a:rPr lang="en-IN" b="1" dirty="0" err="1">
                <a:solidFill>
                  <a:schemeClr val="bg1"/>
                </a:solidFill>
                <a:latin typeface="Amasis MT Pro Medium" panose="020F0502020204030204" pitchFamily="18" charset="0"/>
              </a:rPr>
              <a:t>PyLDAvis</a:t>
            </a:r>
            <a:r>
              <a:rPr lang="en-IN" b="1" dirty="0">
                <a:solidFill>
                  <a:schemeClr val="bg1"/>
                </a:solidFill>
                <a:latin typeface="Amasis MT Pro Medium" panose="020F0502020204030204" pitchFamily="18" charset="0"/>
              </a:rPr>
              <a:t>, Word Cloud and Coherence Score</a:t>
            </a:r>
            <a:endParaRPr lang="en-IN" dirty="0">
              <a:solidFill>
                <a:schemeClr val="bg1"/>
              </a:solidFill>
              <a:latin typeface="Amasis MT Pro Medium" panose="020F0502020204030204" pitchFamily="18" charset="0"/>
            </a:endParaRPr>
          </a:p>
          <a:p>
            <a:r>
              <a:rPr lang="en-IN" b="1" dirty="0">
                <a:solidFill>
                  <a:schemeClr val="bg1"/>
                </a:solidFill>
                <a:latin typeface="Amasis MT Pro Medium" panose="020F0502020204030204" pitchFamily="18" charset="0"/>
              </a:rPr>
              <a:t>6. Top Keywords Extraction</a:t>
            </a:r>
            <a:r>
              <a:rPr lang="en-IN" dirty="0">
                <a:solidFill>
                  <a:schemeClr val="bg1"/>
                </a:solidFill>
                <a:latin typeface="Amasis MT Pro Medium" panose="020F0502020204030204" pitchFamily="18" charset="0"/>
              </a:rPr>
              <a:t>: Extract and visualize top keywords for each topic.</a:t>
            </a:r>
          </a:p>
          <a:p>
            <a:r>
              <a:rPr lang="en-IN" dirty="0">
                <a:solidFill>
                  <a:schemeClr val="bg1"/>
                </a:solidFill>
                <a:latin typeface="Amasis MT Pro Medium" panose="020F0502020204030204" pitchFamily="18" charset="0"/>
              </a:rPr>
              <a:t>    </a:t>
            </a:r>
          </a:p>
          <a:p>
            <a:endParaRPr lang="en-IN" dirty="0"/>
          </a:p>
        </p:txBody>
      </p:sp>
    </p:spTree>
    <p:extLst>
      <p:ext uri="{BB962C8B-B14F-4D97-AF65-F5344CB8AC3E}">
        <p14:creationId xmlns:p14="http://schemas.microsoft.com/office/powerpoint/2010/main" val="3031116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13524"/>
            <a:ext cx="14630400" cy="8229600"/>
          </a:xfrm>
          <a:prstGeom prst="rect">
            <a:avLst/>
          </a:prstGeom>
          <a:solidFill>
            <a:srgbClr val="0D0A2C">
              <a:alpha val="75000"/>
            </a:srgbClr>
          </a:solidFill>
          <a:ln/>
        </p:spPr>
        <p:txBody>
          <a:bodyPr/>
          <a:lstStyle/>
          <a:p>
            <a:endParaRPr lang="en-IN"/>
          </a:p>
        </p:txBody>
      </p:sp>
      <p:sp>
        <p:nvSpPr>
          <p:cNvPr id="5" name="Text 1"/>
          <p:cNvSpPr/>
          <p:nvPr/>
        </p:nvSpPr>
        <p:spPr>
          <a:xfrm>
            <a:off x="4379833" y="1392912"/>
            <a:ext cx="9528334" cy="4405215"/>
          </a:xfrm>
          <a:prstGeom prst="rect">
            <a:avLst/>
          </a:prstGeom>
          <a:noFill/>
          <a:ln/>
        </p:spPr>
        <p:txBody>
          <a:bodyPr wrap="square" rtlCol="0" anchor="t"/>
          <a:lstStyle/>
          <a:p>
            <a:pPr marL="0" indent="0">
              <a:lnSpc>
                <a:spcPts val="5078"/>
              </a:lnSpc>
              <a:buNone/>
            </a:pPr>
            <a:r>
              <a:rPr lang="en-US" sz="7200" dirty="0">
                <a:solidFill>
                  <a:schemeClr val="bg2"/>
                </a:solidFill>
              </a:rPr>
              <a:t>          </a:t>
            </a:r>
          </a:p>
          <a:p>
            <a:pPr marL="0" indent="0">
              <a:lnSpc>
                <a:spcPts val="5078"/>
              </a:lnSpc>
              <a:buNone/>
            </a:pPr>
            <a:endParaRPr lang="en-US" sz="7200" dirty="0">
              <a:solidFill>
                <a:schemeClr val="bg2"/>
              </a:solidFill>
            </a:endParaRPr>
          </a:p>
          <a:p>
            <a:pPr marL="0" indent="0">
              <a:lnSpc>
                <a:spcPts val="5078"/>
              </a:lnSpc>
              <a:buNone/>
            </a:pPr>
            <a:endParaRPr lang="en-US" sz="7200" dirty="0">
              <a:solidFill>
                <a:schemeClr val="bg2"/>
              </a:solidFill>
            </a:endParaRPr>
          </a:p>
          <a:p>
            <a:pPr marL="0" indent="0">
              <a:lnSpc>
                <a:spcPts val="5078"/>
              </a:lnSpc>
              <a:buNone/>
            </a:pPr>
            <a:r>
              <a:rPr lang="en-US" sz="7200" dirty="0">
                <a:solidFill>
                  <a:schemeClr val="bg2"/>
                </a:solidFill>
              </a:rPr>
              <a:t>        </a:t>
            </a:r>
          </a:p>
        </p:txBody>
      </p:sp>
      <p:sp>
        <p:nvSpPr>
          <p:cNvPr id="7" name="Text 3"/>
          <p:cNvSpPr/>
          <p:nvPr/>
        </p:nvSpPr>
        <p:spPr>
          <a:xfrm>
            <a:off x="4593788"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8" name="Text 4"/>
          <p:cNvSpPr/>
          <p:nvPr/>
        </p:nvSpPr>
        <p:spPr>
          <a:xfrm>
            <a:off x="4593788"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10" name="Text 6"/>
          <p:cNvSpPr/>
          <p:nvPr/>
        </p:nvSpPr>
        <p:spPr>
          <a:xfrm>
            <a:off x="9461183" y="3206115"/>
            <a:ext cx="2579608" cy="322421"/>
          </a:xfrm>
          <a:prstGeom prst="rect">
            <a:avLst/>
          </a:prstGeom>
          <a:noFill/>
          <a:ln/>
        </p:spPr>
        <p:txBody>
          <a:bodyPr wrap="none" rtlCol="0" anchor="t"/>
          <a:lstStyle/>
          <a:p>
            <a:pPr marL="0" indent="0">
              <a:lnSpc>
                <a:spcPts val="2539"/>
              </a:lnSpc>
              <a:buNone/>
            </a:pPr>
            <a:endParaRPr lang="en-US" sz="2031" dirty="0"/>
          </a:p>
        </p:txBody>
      </p:sp>
      <p:sp>
        <p:nvSpPr>
          <p:cNvPr id="11" name="Text 7"/>
          <p:cNvSpPr/>
          <p:nvPr/>
        </p:nvSpPr>
        <p:spPr>
          <a:xfrm>
            <a:off x="9461183" y="3652361"/>
            <a:ext cx="4233148" cy="2970371"/>
          </a:xfrm>
          <a:prstGeom prst="rect">
            <a:avLst/>
          </a:prstGeom>
          <a:noFill/>
          <a:ln/>
        </p:spPr>
        <p:txBody>
          <a:bodyPr wrap="square" rtlCol="0" anchor="t"/>
          <a:lstStyle/>
          <a:p>
            <a:pPr marL="0" indent="0">
              <a:lnSpc>
                <a:spcPts val="2600"/>
              </a:lnSpc>
              <a:buNone/>
            </a:pPr>
            <a:endParaRPr lang="en-US" sz="1625" dirty="0"/>
          </a:p>
        </p:txBody>
      </p:sp>
      <p:sp>
        <p:nvSpPr>
          <p:cNvPr id="4" name="TextBox 3">
            <a:extLst>
              <a:ext uri="{FF2B5EF4-FFF2-40B4-BE49-F238E27FC236}">
                <a16:creationId xmlns:a16="http://schemas.microsoft.com/office/drawing/2014/main" id="{C0C04518-0727-A73C-72E1-41822C4F7775}"/>
              </a:ext>
            </a:extLst>
          </p:cNvPr>
          <p:cNvSpPr txBox="1"/>
          <p:nvPr/>
        </p:nvSpPr>
        <p:spPr>
          <a:xfrm>
            <a:off x="-1660208" y="331888"/>
            <a:ext cx="7543800" cy="646331"/>
          </a:xfrm>
          <a:prstGeom prst="rect">
            <a:avLst/>
          </a:prstGeom>
          <a:noFill/>
        </p:spPr>
        <p:txBody>
          <a:bodyPr wrap="square" rtlCol="0">
            <a:spAutoFit/>
          </a:bodyPr>
          <a:lstStyle/>
          <a:p>
            <a:pPr algn="ctr"/>
            <a:r>
              <a:rPr lang="en-US" sz="3600" b="1" dirty="0">
                <a:solidFill>
                  <a:schemeClr val="bg1"/>
                </a:solidFill>
                <a:latin typeface="Times New Roman" panose="02020603050405020304" pitchFamily="18" charset="0"/>
                <a:cs typeface="Times New Roman" panose="02020603050405020304" pitchFamily="18" charset="0"/>
              </a:rPr>
              <a:t>                </a:t>
            </a:r>
            <a:endParaRPr lang="en-IN" sz="3600" b="1"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506D052-3144-469E-6A1C-A0D97C450F52}"/>
              </a:ext>
            </a:extLst>
          </p:cNvPr>
          <p:cNvSpPr txBox="1"/>
          <p:nvPr/>
        </p:nvSpPr>
        <p:spPr>
          <a:xfrm>
            <a:off x="722233" y="1125441"/>
            <a:ext cx="2219563" cy="369332"/>
          </a:xfrm>
          <a:prstGeom prst="rect">
            <a:avLst/>
          </a:prstGeom>
          <a:noFill/>
        </p:spPr>
        <p:txBody>
          <a:bodyPr wrap="square" rtlCol="0">
            <a:spAutoFit/>
          </a:bodyPr>
          <a:lstStyle/>
          <a:p>
            <a:r>
              <a:rPr lang="en-US" dirty="0">
                <a:solidFill>
                  <a:schemeClr val="bg1"/>
                </a:solidFill>
              </a:rPr>
              <a:t>N=5</a:t>
            </a:r>
          </a:p>
        </p:txBody>
      </p:sp>
      <p:sp>
        <p:nvSpPr>
          <p:cNvPr id="18" name="TextBox 17">
            <a:extLst>
              <a:ext uri="{FF2B5EF4-FFF2-40B4-BE49-F238E27FC236}">
                <a16:creationId xmlns:a16="http://schemas.microsoft.com/office/drawing/2014/main" id="{902CD4F6-8B0D-74BE-60BF-5D5954C83496}"/>
              </a:ext>
            </a:extLst>
          </p:cNvPr>
          <p:cNvSpPr txBox="1"/>
          <p:nvPr/>
        </p:nvSpPr>
        <p:spPr>
          <a:xfrm>
            <a:off x="9046029" y="978219"/>
            <a:ext cx="620485" cy="369332"/>
          </a:xfrm>
          <a:prstGeom prst="rect">
            <a:avLst/>
          </a:prstGeom>
          <a:noFill/>
        </p:spPr>
        <p:txBody>
          <a:bodyPr wrap="square" rtlCol="0">
            <a:spAutoFit/>
          </a:bodyPr>
          <a:lstStyle/>
          <a:p>
            <a:r>
              <a:rPr lang="en-US" dirty="0">
                <a:solidFill>
                  <a:schemeClr val="bg1"/>
                </a:solidFill>
              </a:rPr>
              <a:t>N=4</a:t>
            </a:r>
          </a:p>
        </p:txBody>
      </p:sp>
      <p:sp>
        <p:nvSpPr>
          <p:cNvPr id="19" name="TextBox 18">
            <a:extLst>
              <a:ext uri="{FF2B5EF4-FFF2-40B4-BE49-F238E27FC236}">
                <a16:creationId xmlns:a16="http://schemas.microsoft.com/office/drawing/2014/main" id="{580F94D7-744F-2CBA-8E70-E7BB9D6DCE9A}"/>
              </a:ext>
            </a:extLst>
          </p:cNvPr>
          <p:cNvSpPr txBox="1"/>
          <p:nvPr/>
        </p:nvSpPr>
        <p:spPr>
          <a:xfrm>
            <a:off x="7098414" y="331888"/>
            <a:ext cx="1600200" cy="707886"/>
          </a:xfrm>
          <a:prstGeom prst="rect">
            <a:avLst/>
          </a:prstGeom>
          <a:noFill/>
        </p:spPr>
        <p:txBody>
          <a:bodyPr wrap="square" rtlCol="0">
            <a:spAutoFit/>
          </a:bodyPr>
          <a:lstStyle/>
          <a:p>
            <a:r>
              <a:rPr lang="en-US" sz="4000" dirty="0">
                <a:solidFill>
                  <a:schemeClr val="bg1"/>
                </a:solidFill>
              </a:rPr>
              <a:t>LDA</a:t>
            </a:r>
          </a:p>
        </p:txBody>
      </p:sp>
      <p:pic>
        <p:nvPicPr>
          <p:cNvPr id="9" name="Picture 8">
            <a:extLst>
              <a:ext uri="{FF2B5EF4-FFF2-40B4-BE49-F238E27FC236}">
                <a16:creationId xmlns:a16="http://schemas.microsoft.com/office/drawing/2014/main" id="{D771D470-1646-75E8-A70E-E4B3BC121575}"/>
              </a:ext>
            </a:extLst>
          </p:cNvPr>
          <p:cNvPicPr>
            <a:picLocks noChangeAspect="1"/>
          </p:cNvPicPr>
          <p:nvPr/>
        </p:nvPicPr>
        <p:blipFill>
          <a:blip r:embed="rId4"/>
          <a:stretch>
            <a:fillRect/>
          </a:stretch>
        </p:blipFill>
        <p:spPr>
          <a:xfrm>
            <a:off x="104566" y="1909467"/>
            <a:ext cx="6890327" cy="4250986"/>
          </a:xfrm>
          <a:prstGeom prst="rect">
            <a:avLst/>
          </a:prstGeom>
        </p:spPr>
      </p:pic>
      <p:pic>
        <p:nvPicPr>
          <p:cNvPr id="20" name="Picture 19">
            <a:extLst>
              <a:ext uri="{FF2B5EF4-FFF2-40B4-BE49-F238E27FC236}">
                <a16:creationId xmlns:a16="http://schemas.microsoft.com/office/drawing/2014/main" id="{47213965-6709-C863-4756-28ACBB07D9B7}"/>
              </a:ext>
            </a:extLst>
          </p:cNvPr>
          <p:cNvPicPr>
            <a:picLocks noChangeAspect="1"/>
          </p:cNvPicPr>
          <p:nvPr/>
        </p:nvPicPr>
        <p:blipFill rotWithShape="1">
          <a:blip r:embed="rId5"/>
          <a:srcRect r="20873"/>
          <a:stretch/>
        </p:blipFill>
        <p:spPr>
          <a:xfrm>
            <a:off x="7457006" y="1925117"/>
            <a:ext cx="6802570" cy="4379365"/>
          </a:xfrm>
          <a:prstGeom prst="rect">
            <a:avLst/>
          </a:prstGeom>
        </p:spPr>
      </p:pic>
      <p:pic>
        <p:nvPicPr>
          <p:cNvPr id="22" name="Picture 21">
            <a:extLst>
              <a:ext uri="{FF2B5EF4-FFF2-40B4-BE49-F238E27FC236}">
                <a16:creationId xmlns:a16="http://schemas.microsoft.com/office/drawing/2014/main" id="{5AC24D95-D9F1-A1D3-5E7C-9040C709D36E}"/>
              </a:ext>
            </a:extLst>
          </p:cNvPr>
          <p:cNvPicPr>
            <a:picLocks noChangeAspect="1"/>
          </p:cNvPicPr>
          <p:nvPr/>
        </p:nvPicPr>
        <p:blipFill>
          <a:blip r:embed="rId6"/>
          <a:stretch>
            <a:fillRect/>
          </a:stretch>
        </p:blipFill>
        <p:spPr>
          <a:xfrm>
            <a:off x="6495979" y="4034783"/>
            <a:ext cx="1638442" cy="160034"/>
          </a:xfrm>
          <a:prstGeom prst="rect">
            <a:avLst/>
          </a:prstGeom>
        </p:spPr>
      </p:pic>
      <p:pic>
        <p:nvPicPr>
          <p:cNvPr id="24" name="Picture 23">
            <a:extLst>
              <a:ext uri="{FF2B5EF4-FFF2-40B4-BE49-F238E27FC236}">
                <a16:creationId xmlns:a16="http://schemas.microsoft.com/office/drawing/2014/main" id="{EE9DB913-3CA9-3B07-A306-AAE9A04A67A1}"/>
              </a:ext>
            </a:extLst>
          </p:cNvPr>
          <p:cNvPicPr>
            <a:picLocks noChangeAspect="1"/>
          </p:cNvPicPr>
          <p:nvPr/>
        </p:nvPicPr>
        <p:blipFill>
          <a:blip r:embed="rId6"/>
          <a:stretch>
            <a:fillRect/>
          </a:stretch>
        </p:blipFill>
        <p:spPr>
          <a:xfrm>
            <a:off x="6495979" y="4034783"/>
            <a:ext cx="1638442" cy="160034"/>
          </a:xfrm>
          <a:prstGeom prst="rect">
            <a:avLst/>
          </a:prstGeom>
        </p:spPr>
      </p:pic>
      <p:pic>
        <p:nvPicPr>
          <p:cNvPr id="26" name="Picture 25">
            <a:extLst>
              <a:ext uri="{FF2B5EF4-FFF2-40B4-BE49-F238E27FC236}">
                <a16:creationId xmlns:a16="http://schemas.microsoft.com/office/drawing/2014/main" id="{10DD4F8D-F865-55EA-1DBB-264782FE4B4E}"/>
              </a:ext>
            </a:extLst>
          </p:cNvPr>
          <p:cNvPicPr>
            <a:picLocks noChangeAspect="1"/>
          </p:cNvPicPr>
          <p:nvPr/>
        </p:nvPicPr>
        <p:blipFill>
          <a:blip r:embed="rId6"/>
          <a:stretch>
            <a:fillRect/>
          </a:stretch>
        </p:blipFill>
        <p:spPr>
          <a:xfrm>
            <a:off x="9809018" y="6722129"/>
            <a:ext cx="2358737" cy="230389"/>
          </a:xfrm>
          <a:prstGeom prst="rect">
            <a:avLst/>
          </a:prstGeom>
        </p:spPr>
      </p:pic>
      <p:pic>
        <p:nvPicPr>
          <p:cNvPr id="28" name="Picture 27">
            <a:extLst>
              <a:ext uri="{FF2B5EF4-FFF2-40B4-BE49-F238E27FC236}">
                <a16:creationId xmlns:a16="http://schemas.microsoft.com/office/drawing/2014/main" id="{CFB6FE38-96DE-DDD3-3972-4DE42CD7834B}"/>
              </a:ext>
            </a:extLst>
          </p:cNvPr>
          <p:cNvPicPr>
            <a:picLocks noChangeAspect="1"/>
          </p:cNvPicPr>
          <p:nvPr/>
        </p:nvPicPr>
        <p:blipFill>
          <a:blip r:embed="rId7"/>
          <a:stretch>
            <a:fillRect/>
          </a:stretch>
        </p:blipFill>
        <p:spPr>
          <a:xfrm>
            <a:off x="915020" y="6552519"/>
            <a:ext cx="2171079" cy="248978"/>
          </a:xfrm>
          <a:prstGeom prst="rect">
            <a:avLst/>
          </a:prstGeom>
        </p:spPr>
      </p:pic>
    </p:spTree>
    <p:extLst>
      <p:ext uri="{BB962C8B-B14F-4D97-AF65-F5344CB8AC3E}">
        <p14:creationId xmlns:p14="http://schemas.microsoft.com/office/powerpoint/2010/main" val="6089269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C7CB75CF25A447852BE73D51CFCDAD" ma:contentTypeVersion="10" ma:contentTypeDescription="Create a new document." ma:contentTypeScope="" ma:versionID="1f4bfc1c9234db95d35126adf9ffbb3f">
  <xsd:schema xmlns:xsd="http://www.w3.org/2001/XMLSchema" xmlns:xs="http://www.w3.org/2001/XMLSchema" xmlns:p="http://schemas.microsoft.com/office/2006/metadata/properties" xmlns:ns2="f701641c-dd2c-4cc6-b3af-cf27c44531ef" xmlns:ns3="d0279916-f554-4009-9469-0c8659bf3e29" targetNamespace="http://schemas.microsoft.com/office/2006/metadata/properties" ma:root="true" ma:fieldsID="456634905aff9bd56e3b121b049f27cf" ns2:_="" ns3:_="">
    <xsd:import namespace="f701641c-dd2c-4cc6-b3af-cf27c44531ef"/>
    <xsd:import namespace="d0279916-f554-4009-9469-0c8659bf3e29"/>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01641c-dd2c-4cc6-b3af-cf27c44531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b193f5f-1873-4006-86b7-95c2ee49943e"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0279916-f554-4009-9469-0c8659bf3e29"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20f09360-324f-45af-abd4-88a7e66ea52b}" ma:internalName="TaxCatchAll" ma:showField="CatchAllData" ma:web="d0279916-f554-4009-9469-0c8659bf3e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701641c-dd2c-4cc6-b3af-cf27c44531ef">
      <Terms xmlns="http://schemas.microsoft.com/office/infopath/2007/PartnerControls"/>
    </lcf76f155ced4ddcb4097134ff3c332f>
    <TaxCatchAll xmlns="d0279916-f554-4009-9469-0c8659bf3e29" xsi:nil="true"/>
  </documentManagement>
</p:properties>
</file>

<file path=customXml/itemProps1.xml><?xml version="1.0" encoding="utf-8"?>
<ds:datastoreItem xmlns:ds="http://schemas.openxmlformats.org/officeDocument/2006/customXml" ds:itemID="{CFA4BC0F-95AA-4874-9B39-E366090FA063}"/>
</file>

<file path=customXml/itemProps2.xml><?xml version="1.0" encoding="utf-8"?>
<ds:datastoreItem xmlns:ds="http://schemas.openxmlformats.org/officeDocument/2006/customXml" ds:itemID="{5C229D01-97CA-418D-80CC-368E9CB9A3B5}"/>
</file>

<file path=customXml/itemProps3.xml><?xml version="1.0" encoding="utf-8"?>
<ds:datastoreItem xmlns:ds="http://schemas.openxmlformats.org/officeDocument/2006/customXml" ds:itemID="{52EE605D-CF3E-42FC-9214-7057949C8930}"/>
</file>

<file path=docProps/app.xml><?xml version="1.0" encoding="utf-8"?>
<Properties xmlns="http://schemas.openxmlformats.org/officeDocument/2006/extended-properties" xmlns:vt="http://schemas.openxmlformats.org/officeDocument/2006/docPropsVTypes">
  <TotalTime>2111</TotalTime>
  <Words>5937</Words>
  <Application>Microsoft Office PowerPoint</Application>
  <PresentationFormat>Custom</PresentationFormat>
  <Paragraphs>788</Paragraphs>
  <Slides>33</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Algerian</vt:lpstr>
      <vt:lpstr>Amasis MT Pro Medium</vt:lpstr>
      <vt:lpstr>Aptos</vt:lpstr>
      <vt:lpstr>Arial</vt:lpstr>
      <vt:lpstr>Congenial Black</vt:lpstr>
      <vt:lpstr>Courier New</vt:lpstr>
      <vt:lpstr>Heebo</vt:lpstr>
      <vt:lpstr>Montserrat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Aditi S</cp:lastModifiedBy>
  <cp:revision>55</cp:revision>
  <dcterms:created xsi:type="dcterms:W3CDTF">2024-06-27T02:20:57Z</dcterms:created>
  <dcterms:modified xsi:type="dcterms:W3CDTF">2024-07-19T01:27:18Z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0x01010050C7CB75CF25A447852BE73D51CFCDAD</vt:lpwstr>
  </property>
</Properties>
</file>